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60" r:id="rId6"/>
    <p:sldId id="263" r:id="rId7"/>
    <p:sldId id="266" r:id="rId8"/>
    <p:sldId id="261" r:id="rId9"/>
    <p:sldId id="259" r:id="rId10"/>
    <p:sldId id="262" r:id="rId11"/>
    <p:sldId id="268" r:id="rId12"/>
    <p:sldId id="267" r:id="rId13"/>
    <p:sldId id="271" r:id="rId14"/>
    <p:sldId id="269" r:id="rId15"/>
    <p:sldId id="270" r:id="rId16"/>
    <p:sldId id="264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5" autoAdjust="0"/>
    <p:restoredTop sz="80638" autoAdjust="0"/>
  </p:normalViewPr>
  <p:slideViewPr>
    <p:cSldViewPr>
      <p:cViewPr varScale="1">
        <p:scale>
          <a:sx n="113" d="100"/>
          <a:sy n="113" d="100"/>
        </p:scale>
        <p:origin x="16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22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B2723-C904-4011-AB73-A084FBC8BBC6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F33C5-DB21-400D-B0A9-D19B97F1E4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</a:bodyPr>
          <a:lstStyle>
            <a:lvl1pPr>
              <a:defRPr b="1" cap="none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rebuchet MS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7554" y="6350023"/>
            <a:ext cx="24288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 userDrawn="1"/>
        </p:nvSpPr>
        <p:spPr>
          <a:xfrm>
            <a:off x="211472" y="6363083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 userDrawn="1"/>
        </p:nvSpPr>
        <p:spPr>
          <a:xfrm>
            <a:off x="711538" y="6363083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 userDrawn="1"/>
        </p:nvSpPr>
        <p:spPr>
          <a:xfrm>
            <a:off x="1214414" y="6363083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 userDrawn="1"/>
        </p:nvSpPr>
        <p:spPr>
          <a:xfrm>
            <a:off x="1714480" y="6363083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428596" y="1643063"/>
            <a:ext cx="8286750" cy="4643437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Процветающий город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err="1" smtClean="0"/>
              <a:t>арвгрпгпащгнф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2800" b="0" i="0" kern="1200" baseline="0">
          <a:solidFill>
            <a:schemeClr val="tx1"/>
          </a:solidFill>
          <a:effectLst/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6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5" Type="http://schemas.openxmlformats.org/officeDocument/2006/relationships/slide" Target="slide6.xml"/><Relationship Id="rId4" Type="http://schemas.openxmlformats.org/officeDocument/2006/relationships/slide" Target="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3004" y="2285992"/>
            <a:ext cx="7772400" cy="1470025"/>
          </a:xfrm>
        </p:spPr>
        <p:txBody>
          <a:bodyPr>
            <a:prstTxWarp prst="textWave2">
              <a:avLst/>
            </a:prstTxWarp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Malgun Gothic" pitchFamily="34" charset="-127"/>
              </a:rPr>
              <a:t>ЭКСТРЕМАЛЬНЫЙ 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Malgun Gothic" pitchFamily="34" charset="-127"/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Malgun Gothic" pitchFamily="34" charset="-127"/>
              </a:rPr>
              <a:t>СПОРТ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6215082"/>
            <a:ext cx="3996000" cy="468000"/>
          </a:xfrm>
        </p:spPr>
        <p:txBody>
          <a:bodyPr anchor="ctr">
            <a:normAutofit fontScale="85000" lnSpcReduction="2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rebuchet MS" pitchFamily="34" charset="0"/>
                <a:ea typeface="Malgun Gothic" pitchFamily="34" charset="-127"/>
              </a:rPr>
              <a:t>Выполнила ученица 8 «А» класса Ромазина Аврора</a:t>
            </a:r>
            <a:endParaRPr lang="ru-RU" sz="1800" dirty="0">
              <a:solidFill>
                <a:schemeClr val="tx1"/>
              </a:solidFill>
              <a:latin typeface="Trebuchet MS" pitchFamily="34" charset="0"/>
              <a:ea typeface="Malgun Gothic" pitchFamily="34" charset="-127"/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785786" y="635795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285720" y="6357958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142900"/>
            <a:ext cx="7286676" cy="785818"/>
          </a:xfrm>
        </p:spPr>
        <p:txBody>
          <a:bodyPr/>
          <a:lstStyle/>
          <a:p>
            <a:r>
              <a:rPr lang="ru-RU" dirty="0" smtClean="0"/>
              <a:t> Каякинг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571480"/>
            <a:ext cx="86439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Каяк – это разновидность </a:t>
            </a:r>
            <a:r>
              <a:rPr lang="ru-RU" b="1" dirty="0" smtClean="0">
                <a:latin typeface="Trebuchet MS" pitchFamily="34" charset="0"/>
                <a:hlinkClick r:id="rId3" action="ppaction://hlinksldjump"/>
              </a:rPr>
              <a:t>байдарки</a:t>
            </a:r>
            <a:r>
              <a:rPr lang="ru-RU" dirty="0" smtClean="0">
                <a:latin typeface="Trebuchet MS" pitchFamily="34" charset="0"/>
              </a:rPr>
              <a:t>. Современные каяки предназначены для сплава по бурным рекам, для плавания по озёрам и морям. На каяке спортсмены гребут двухлопастными веслом. Место гребца закрывается специальным фартуком(«юбкой»). На равнинных реках каяки развивают невысокую скорость, а вот спуск по горным рекам – большое удовольствие для любителей острых ощущений.</a:t>
            </a:r>
            <a:endParaRPr lang="ru-RU" dirty="0">
              <a:latin typeface="Trebuchet MS" pitchFamily="34" charset="0"/>
            </a:endParaRPr>
          </a:p>
        </p:txBody>
      </p:sp>
      <p:pic>
        <p:nvPicPr>
          <p:cNvPr id="6" name="Рисунок 5" descr="images-139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479488"/>
            <a:ext cx="3982230" cy="2660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429124" y="2336612"/>
            <a:ext cx="4286280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Каяк был распространён у народов </a:t>
            </a:r>
            <a:r>
              <a:rPr lang="ru-RU" sz="1600" b="1" dirty="0" smtClean="0">
                <a:latin typeface="Trebuchet MS" pitchFamily="34" charset="0"/>
                <a:hlinkClick r:id="rId3" action="ppaction://hlinksldjump"/>
              </a:rPr>
              <a:t>Арктики</a:t>
            </a:r>
            <a:r>
              <a:rPr lang="ru-RU" sz="1600" dirty="0" smtClean="0">
                <a:latin typeface="Trebuchet MS" pitchFamily="34" charset="0"/>
              </a:rPr>
              <a:t>. На каркас из дерева и кости они натягивали шкуры. Современные каяки делают из пластика или стекловолокна.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5243545"/>
            <a:ext cx="2187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Спуск по бурной реке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1" name="Рисунок 10" descr="images-49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4771" y="3485268"/>
            <a:ext cx="3433443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4929190" y="5786454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Сплав по горной речке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" y="60324"/>
            <a:ext cx="8401080" cy="654032"/>
          </a:xfrm>
        </p:spPr>
        <p:txBody>
          <a:bodyPr/>
          <a:lstStyle/>
          <a:p>
            <a:r>
              <a:rPr lang="ru-RU" dirty="0" smtClean="0"/>
              <a:t>Водные лыжи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63727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Водные лыжи – популярный вид спорта и отдыха. Катер тянет за собой водных лыжников. Держась за прочный трос, они могут двигаться зигзагами и даже кувыркаться в воздухе. Опытные спортсмены совершают прыжки с трамплина, установленного в воде.</a:t>
            </a:r>
            <a:endParaRPr lang="ru-RU" dirty="0">
              <a:latin typeface="Trebuchet MS" pitchFamily="34" charset="0"/>
            </a:endParaRPr>
          </a:p>
        </p:txBody>
      </p:sp>
      <p:pic>
        <p:nvPicPr>
          <p:cNvPr id="6" name="Рисунок 5" descr="images-7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2"/>
            <a:ext cx="4357718" cy="27159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072066" y="1930778"/>
            <a:ext cx="3714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itchFamily="34" charset="0"/>
              </a:rPr>
              <a:t>В 1970-х годах в США изобрели первый гидроцикл - первый водный мотоцикл с бензиновым двигателем.</a:t>
            </a:r>
          </a:p>
          <a:p>
            <a:r>
              <a:rPr lang="ru-RU" sz="1600" dirty="0" smtClean="0">
                <a:latin typeface="Trebuchet MS" pitchFamily="34" charset="0"/>
              </a:rPr>
              <a:t>Водные лыжи были изобретены в 1922 году в США, а первые соревнования прошли в 1935 году.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786322"/>
            <a:ext cx="3429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Водный лыжник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9" name="Рисунок 8" descr="images-3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571876"/>
            <a:ext cx="3429024" cy="22043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5286380" y="5857892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Водный лыжник на реке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582594"/>
          </a:xfrm>
        </p:spPr>
        <p:txBody>
          <a:bodyPr>
            <a:normAutofit/>
          </a:bodyPr>
          <a:lstStyle/>
          <a:p>
            <a:r>
              <a:rPr lang="ru-RU" dirty="0" smtClean="0"/>
              <a:t>Банджи-джампинг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642918"/>
            <a:ext cx="8715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Этот вид экстремального спорта зародился на одном из островов Тихого океана. По легенде, молодая женщина пряталась от ревнивого мужа на дереве, а когда тот полез за ней, спрыгнула, предусмотрительно обвязав ноги </a:t>
            </a:r>
            <a:r>
              <a:rPr lang="ru-RU" b="1" dirty="0" smtClean="0">
                <a:latin typeface="Trebuchet MS" pitchFamily="34" charset="0"/>
                <a:hlinkClick r:id="rId2" action="ppaction://hlinksldjump"/>
              </a:rPr>
              <a:t>лианами</a:t>
            </a:r>
            <a:r>
              <a:rPr lang="ru-RU" dirty="0" smtClean="0">
                <a:latin typeface="Trebuchet MS" pitchFamily="34" charset="0"/>
              </a:rPr>
              <a:t>. Муж прыгнул вслед без страховки и разбился. Старейшины племени решили ежегодно устраивать групповые прыжки.</a:t>
            </a:r>
            <a:endParaRPr lang="ru-RU" dirty="0">
              <a:latin typeface="Trebuchet MS" pitchFamily="34" charset="0"/>
            </a:endParaRPr>
          </a:p>
        </p:txBody>
      </p:sp>
      <p:pic>
        <p:nvPicPr>
          <p:cNvPr id="5" name="Рисунок 4" descr="images-6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3255" y="3282420"/>
            <a:ext cx="252636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8828" y="4978611"/>
            <a:ext cx="357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Прыжок с банджи- эластичным тросом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05801" y="2139412"/>
            <a:ext cx="42148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В мае 1987 года новозеландец Эй Джей Хекет совершил демонстрационный прыжок с </a:t>
            </a:r>
            <a:r>
              <a:rPr lang="ru-RU" sz="1600" b="1" dirty="0" smtClean="0">
                <a:latin typeface="Trebuchet MS" pitchFamily="34" charset="0"/>
                <a:hlinkClick r:id="rId2" action="ppaction://hlinksldjump"/>
              </a:rPr>
              <a:t>Эйфелевой башни</a:t>
            </a:r>
            <a:r>
              <a:rPr lang="ru-RU" sz="1600" dirty="0" smtClean="0">
                <a:latin typeface="Trebuchet MS" pitchFamily="34" charset="0"/>
              </a:rPr>
              <a:t>, положив начало новому развлечению.</a:t>
            </a:r>
            <a:endParaRPr lang="ru-RU" sz="1600" dirty="0"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3255" y="6189353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Прыжок с платформы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0" name="Рисунок 9" descr="images-66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66" y="2214554"/>
            <a:ext cx="3571900" cy="2675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images-61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7769" y="3282420"/>
            <a:ext cx="2352682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3917769" y="5332097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Банджи - джампинг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24"/>
            <a:ext cx="7072362" cy="642942"/>
          </a:xfrm>
        </p:spPr>
        <p:txBody>
          <a:bodyPr>
            <a:normAutofit/>
          </a:bodyPr>
          <a:lstStyle/>
          <a:p>
            <a:r>
              <a:rPr lang="ru-RU" dirty="0" smtClean="0"/>
              <a:t>Сёрфинг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642918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Сёрфинг родился на </a:t>
            </a:r>
            <a:r>
              <a:rPr lang="ru-RU" b="1" dirty="0" smtClean="0">
                <a:latin typeface="Trebuchet MS" pitchFamily="34" charset="0"/>
                <a:hlinkClick r:id="rId2" action="ppaction://hlinksldjump"/>
              </a:rPr>
              <a:t>Гавайях</a:t>
            </a:r>
            <a:r>
              <a:rPr lang="ru-RU" dirty="0" smtClean="0">
                <a:latin typeface="Trebuchet MS" pitchFamily="34" charset="0"/>
              </a:rPr>
              <a:t> и развивался как особое искусство скользить по волнам на коротких и длинных досках из цельного куска дерева. В современных соревнованиях по сёрфингу оценки выставляются за пройденную волну, а также за исполнение сложных поворотов и вращений.</a:t>
            </a:r>
            <a:endParaRPr lang="ru-RU" b="1" dirty="0">
              <a:latin typeface="Trebuchet MS" pitchFamily="34" charset="0"/>
            </a:endParaRPr>
          </a:p>
        </p:txBody>
      </p:sp>
      <p:pic>
        <p:nvPicPr>
          <p:cNvPr id="6" name="Рисунок 5" descr="images-17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928802"/>
            <a:ext cx="4357718" cy="2440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857752" y="1824027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Первое документальное упоминание о сёрфинге встречается в журнале экспедиции Джеймса Кука за 1779 год. Людей, катающихся на досках по волнам, моряки увидели на гавайском острове Оаху.</a:t>
            </a:r>
            <a:endParaRPr lang="ru-RU" sz="1600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4478545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Сёрфингист скользит по волне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7" name="Рисунок 16" descr="images-4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9453" y="3400425"/>
            <a:ext cx="3147323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9" name="TextBox 18"/>
          <p:cNvSpPr txBox="1"/>
          <p:nvPr/>
        </p:nvSpPr>
        <p:spPr>
          <a:xfrm>
            <a:off x="5143504" y="5857892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Сёрфингист в своей стихии!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24"/>
            <a:ext cx="8715436" cy="714380"/>
          </a:xfrm>
        </p:spPr>
        <p:txBody>
          <a:bodyPr/>
          <a:lstStyle/>
          <a:p>
            <a:r>
              <a:rPr lang="ru-RU" dirty="0" smtClean="0"/>
              <a:t>Дельтапланеризм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748239"/>
            <a:ext cx="885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Воздушный змей – самый древний летательный аппарат. В Китае шёлковых змеев запускали более 2000 лет назад. Полёты на дельтапланах, похожих на огромных воздушных змеев, стали популярным видом спорта. Пилот, надёжно пристёгнутый ремнями, висит под крылом и меняет курс, перемещая вес тела вправо и влево. Первым человеком, совершившим полёт на дельтаплане был немецкий инженер Отто Лилиенталь.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2314573"/>
            <a:ext cx="37862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Пилот разбегается и прыгает со склона холма или обрыва. Дельтапланы набирают высоту на восходящих потоках воздуха.</a:t>
            </a:r>
            <a:endParaRPr lang="ru-RU" sz="1600" dirty="0">
              <a:latin typeface="Trebuchet MS" pitchFamily="34" charset="0"/>
            </a:endParaRPr>
          </a:p>
        </p:txBody>
      </p:sp>
      <p:pic>
        <p:nvPicPr>
          <p:cNvPr id="9" name="Рисунок 8" descr="images-11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571744"/>
            <a:ext cx="426153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357158" y="5429264"/>
            <a:ext cx="2928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Закат. Дельтаплан над морем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1" name="Рисунок 10" descr="images-13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429000"/>
            <a:ext cx="3357577" cy="2325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5143504" y="5857892"/>
            <a:ext cx="3143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Разбег перед полётом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511156"/>
          </a:xfrm>
        </p:spPr>
        <p:txBody>
          <a:bodyPr>
            <a:noAutofit/>
          </a:bodyPr>
          <a:lstStyle/>
          <a:p>
            <a:r>
              <a:rPr lang="ru-RU" dirty="0" smtClean="0"/>
              <a:t>Велогонки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605362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Велогонки – это соревнования велосипедистов. Гонки на </a:t>
            </a:r>
            <a:r>
              <a:rPr lang="ru-RU" b="1" dirty="0" smtClean="0">
                <a:latin typeface="Trebuchet MS" pitchFamily="34" charset="0"/>
                <a:hlinkClick r:id="rId2" action="ppaction://hlinksldjump"/>
              </a:rPr>
              <a:t>треке</a:t>
            </a:r>
            <a:r>
              <a:rPr lang="ru-RU" b="1" dirty="0" smtClean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ru-RU" dirty="0" smtClean="0">
                <a:latin typeface="Trebuchet MS" pitchFamily="34" charset="0"/>
              </a:rPr>
              <a:t>проходят на крытом стадионе, шоссейные гонки – на автотрассах. Спортсмены участвуют в однодневных и многодневных велогонках. Самые известные велогонки - это «Тур де Франс» и </a:t>
            </a:r>
            <a:r>
              <a:rPr lang="ru-RU" b="1" dirty="0" smtClean="0">
                <a:latin typeface="Trebuchet MS" pitchFamily="34" charset="0"/>
                <a:hlinkClick r:id="rId2" action="ppaction://hlinksldjump"/>
              </a:rPr>
              <a:t>Велогонка мира</a:t>
            </a:r>
            <a:r>
              <a:rPr lang="ru-RU" dirty="0" smtClean="0">
                <a:latin typeface="Trebuchet MS" pitchFamily="34" charset="0"/>
              </a:rPr>
              <a:t>.</a:t>
            </a:r>
            <a:endParaRPr lang="ru-RU" b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pic>
        <p:nvPicPr>
          <p:cNvPr id="9" name="Рисунок 8" descr="images-2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828" y="3015902"/>
            <a:ext cx="4175328" cy="2778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5357818" y="585789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«Тур де Франс» : конец гонки,</a:t>
            </a:r>
          </a:p>
          <a:p>
            <a:r>
              <a:rPr lang="ru-RU" sz="1400" dirty="0" smtClean="0">
                <a:latin typeface="Trebuchet MS" pitchFamily="34" charset="0"/>
              </a:rPr>
              <a:t>Триумфальная арка во Франции 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1643050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Маршрут «Тур де Франс» каждый год разный.  Его протяжённость 4000 км. Обладатель жёлтой майки лидера этой гонки считается лучшим велосипедистом мира.</a:t>
            </a:r>
            <a:endParaRPr lang="ru-RU" sz="1600" dirty="0">
              <a:latin typeface="Trebuchet MS" pitchFamily="34" charset="0"/>
            </a:endParaRPr>
          </a:p>
        </p:txBody>
      </p:sp>
      <p:pic>
        <p:nvPicPr>
          <p:cNvPr id="13" name="Рисунок 12" descr="images-40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928802"/>
            <a:ext cx="4337307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214282" y="4478545"/>
            <a:ext cx="4429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Гонщики со всего мира проезжают через Москву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1114"/>
            <a:ext cx="8258204" cy="582594"/>
          </a:xfrm>
        </p:spPr>
        <p:txBody>
          <a:bodyPr/>
          <a:lstStyle/>
          <a:p>
            <a:r>
              <a:rPr lang="ru-RU" dirty="0" smtClean="0"/>
              <a:t> Парашютный спорт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0236" y="516064"/>
            <a:ext cx="889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Выпрыгнув из самолёта, парашютист сначала свободно летит вниз. Приближаясь к земле, он раскрывает парашют и медленно опускается. Парашютисты соревнуются между собой на точность приземления. Первое упоминание о парашюте встречается ещё в рукописях Леонардо да Винчи, датированных 1495 годом.</a:t>
            </a:r>
            <a:endParaRPr lang="ru-RU" dirty="0">
              <a:latin typeface="Trebuchet MS" pitchFamily="34" charset="0"/>
            </a:endParaRPr>
          </a:p>
        </p:txBody>
      </p:sp>
      <p:pic>
        <p:nvPicPr>
          <p:cNvPr id="6" name="Рисунок 5" descr="images-10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66" y="2034107"/>
            <a:ext cx="3086104" cy="3568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59096" y="5622029"/>
            <a:ext cx="2792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Спуск на парашюте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6581" y="2135135"/>
            <a:ext cx="34180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Команды парашютистов из 4, 8 и 16 человек соревнуются в количестве построенных фигур за определённое время.</a:t>
            </a:r>
            <a:endParaRPr lang="ru-RU" sz="1600" dirty="0">
              <a:latin typeface="Trebuchet MS" pitchFamily="34" charset="0"/>
            </a:endParaRPr>
          </a:p>
        </p:txBody>
      </p:sp>
      <p:pic>
        <p:nvPicPr>
          <p:cNvPr id="11" name="Рисунок 10" descr="images-8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019" y="3236637"/>
            <a:ext cx="3286148" cy="18838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5816980" y="5188041"/>
            <a:ext cx="2268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Команда парашютистов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2" name="Рисунок 11" descr="images-147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949" y="2034122"/>
            <a:ext cx="2147532" cy="1652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7" name="TextBox 16"/>
          <p:cNvSpPr txBox="1"/>
          <p:nvPr/>
        </p:nvSpPr>
        <p:spPr>
          <a:xfrm>
            <a:off x="3489141" y="3675041"/>
            <a:ext cx="2071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rebuchet MS" pitchFamily="34" charset="0"/>
                <a:sym typeface="Wingdings"/>
              </a:rPr>
              <a:t></a:t>
            </a:r>
            <a:endParaRPr lang="ru-RU" sz="1100" dirty="0"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40109" y="3807347"/>
            <a:ext cx="1434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Парашютисты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2443" y="4019211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rebuchet MS" pitchFamily="34" charset="0"/>
                <a:sym typeface="Wingdings"/>
              </a:rPr>
              <a:t></a:t>
            </a:r>
            <a:endParaRPr lang="ru-RU" sz="1200" dirty="0">
              <a:latin typeface="Trebuchet MS" pitchFamily="34" charset="0"/>
            </a:endParaRPr>
          </a:p>
        </p:txBody>
      </p:sp>
      <p:pic>
        <p:nvPicPr>
          <p:cNvPr id="20" name="Рисунок 19" descr="images-107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141" y="4293841"/>
            <a:ext cx="2071702" cy="1307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3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71414"/>
            <a:ext cx="9001155" cy="714380"/>
          </a:xfrm>
        </p:spPr>
        <p:txBody>
          <a:bodyPr anchor="ctr">
            <a:prstTxWarp prst="textCanDown">
              <a:avLst/>
            </a:prstTxWarp>
            <a:no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rebuchet MS" pitchFamily="34" charset="0"/>
              </a:rPr>
              <a:t>  Словарик  </a:t>
            </a:r>
            <a:endParaRPr lang="ru-RU" sz="28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rebuchet MS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79" y="1201151"/>
            <a:ext cx="8786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rebuchet MS" pitchFamily="34" charset="0"/>
                <a:hlinkClick r:id="rId2" action="ppaction://hlinksldjump"/>
              </a:rPr>
              <a:t>Арктика</a:t>
            </a:r>
            <a:r>
              <a:rPr lang="ru-RU" sz="1600" b="1" dirty="0" smtClean="0">
                <a:latin typeface="Trebuchet MS" pitchFamily="34" charset="0"/>
              </a:rPr>
              <a:t> </a:t>
            </a:r>
            <a:r>
              <a:rPr lang="ru-RU" sz="1600" dirty="0" smtClean="0">
                <a:latin typeface="Trebuchet MS" pitchFamily="34" charset="0"/>
              </a:rPr>
              <a:t>– самая северная часть планеты, в её центре находится Северный Ледовитый океан. Арктика охватывает приполярные районы Северной Америки и Евразии.</a:t>
            </a:r>
            <a:endParaRPr lang="ru-RU" sz="1600" dirty="0">
              <a:latin typeface="Trebuchet M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79" y="1733124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rebuchet MS" pitchFamily="34" charset="0"/>
                <a:hlinkClick r:id="rId2" action="ppaction://hlinksldjump"/>
              </a:rPr>
              <a:t>Байдарка</a:t>
            </a:r>
            <a:r>
              <a:rPr lang="ru-RU" sz="1600" dirty="0" smtClean="0">
                <a:latin typeface="Trebuchet MS" pitchFamily="34" charset="0"/>
              </a:rPr>
              <a:t> – узкая лёгкая спортивная лодка.</a:t>
            </a:r>
            <a:endParaRPr lang="ru-RU" sz="1600" b="1" dirty="0">
              <a:latin typeface="Trebuchet M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79" y="1986969"/>
            <a:ext cx="8786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rebuchet MS" pitchFamily="34" charset="0"/>
                <a:hlinkClick r:id="rId3" action="ppaction://hlinksldjump"/>
              </a:rPr>
              <a:t>Велогонка мира</a:t>
            </a:r>
            <a:r>
              <a:rPr lang="ru-RU" sz="1600" dirty="0" smtClean="0">
                <a:latin typeface="Trebuchet MS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- </a:t>
            </a:r>
            <a:r>
              <a:rPr lang="ru-RU" sz="1600" dirty="0" smtClean="0">
                <a:latin typeface="Trebuchet MS" pitchFamily="34" charset="0"/>
              </a:rPr>
              <a:t>многодневное международное соревнование велосипедистов по маршруту Варшава – Берлин – Прага.</a:t>
            </a:r>
            <a:r>
              <a:rPr lang="ru-RU" sz="1600" dirty="0" smtClean="0">
                <a:latin typeface="Century Gothic" pitchFamily="34" charset="0"/>
              </a:rPr>
              <a:t> 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79" y="2518942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Century Gothic" pitchFamily="34" charset="0"/>
                <a:hlinkClick r:id="rId4" action="ppaction://hlinksldjump"/>
              </a:rPr>
              <a:t>Гавайи</a:t>
            </a:r>
            <a:r>
              <a:rPr lang="ru-RU" sz="1600" dirty="0" smtClean="0">
                <a:latin typeface="Century Gothic" pitchFamily="34" charset="0"/>
              </a:rPr>
              <a:t> - </a:t>
            </a:r>
            <a:r>
              <a:rPr lang="ru-RU" sz="1600" dirty="0" smtClean="0">
                <a:latin typeface="Trebuchet MS" pitchFamily="34" charset="0"/>
              </a:rPr>
              <a:t>острова в Тихом океане, образованные верхушками вулканов.</a:t>
            </a:r>
            <a:r>
              <a:rPr lang="ru-RU" sz="1600" dirty="0" smtClean="0">
                <a:latin typeface="Century Gothic" pitchFamily="34" charset="0"/>
              </a:rPr>
              <a:t> 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79" y="3304760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rebuchet MS" pitchFamily="34" charset="0"/>
                <a:hlinkClick r:id="rId5" action="ppaction://hlinksldjump"/>
              </a:rPr>
              <a:t>Сила тяги</a:t>
            </a:r>
            <a:r>
              <a:rPr lang="ru-RU" sz="1600" dirty="0" smtClean="0">
                <a:latin typeface="Trebuchet MS" pitchFamily="34" charset="0"/>
              </a:rPr>
              <a:t> – сила, которая толкает тело вперёд.</a:t>
            </a:r>
            <a:endParaRPr lang="ru-RU" sz="1600" b="1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579" y="3598135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rebuchet MS" pitchFamily="34" charset="0"/>
                <a:hlinkClick r:id="rId3" action="ppaction://hlinksldjump"/>
              </a:rPr>
              <a:t>Трек</a:t>
            </a:r>
            <a:r>
              <a:rPr lang="ru-RU" sz="1600" dirty="0" smtClean="0">
                <a:latin typeface="Trebuchet MS" pitchFamily="34" charset="0"/>
              </a:rPr>
              <a:t> – спортивное сооружение для соревнований по вело- и мотоспорту.</a:t>
            </a:r>
          </a:p>
          <a:p>
            <a:pPr algn="just"/>
            <a:r>
              <a:rPr lang="ru-RU" sz="1600" dirty="0" smtClean="0">
                <a:latin typeface="Trebuchet MS" pitchFamily="34" charset="0"/>
              </a:rPr>
              <a:t>Дорожка трека – это овальное кольцо с деревянным покрытием. Треки бывают открытые и крытые. Длина дорожки обычно 250 – 500 м.</a:t>
            </a:r>
            <a:endParaRPr lang="ru-RU" sz="1600" b="1" dirty="0">
              <a:latin typeface="Trebuchet M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79" y="2772787"/>
            <a:ext cx="8786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rebuchet MS" pitchFamily="34" charset="0"/>
                <a:hlinkClick r:id="rId6" action="ppaction://hlinksldjump"/>
              </a:rPr>
              <a:t>Лиана</a:t>
            </a:r>
            <a:r>
              <a:rPr lang="ru-RU" sz="1600" dirty="0" smtClean="0">
                <a:latin typeface="Trebuchet MS" pitchFamily="34" charset="0"/>
              </a:rPr>
              <a:t> – растение с гибким мягким стеблем, которое может расти, только обвивая другие растения.</a:t>
            </a:r>
            <a:endParaRPr lang="ru-RU" sz="1600" b="1" dirty="0">
              <a:latin typeface="Trebuchet M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579" y="4415861"/>
            <a:ext cx="8786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rebuchet MS" pitchFamily="34" charset="0"/>
                <a:hlinkClick r:id="rId6" action="ppaction://hlinksldjump"/>
              </a:rPr>
              <a:t>Эйфелева башня</a:t>
            </a:r>
            <a:r>
              <a:rPr lang="ru-RU" sz="1600" dirty="0" smtClean="0">
                <a:latin typeface="Trebuchet MS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- </a:t>
            </a:r>
            <a:r>
              <a:rPr lang="ru-RU" sz="1600" dirty="0" smtClean="0">
                <a:latin typeface="Trebuchet MS" pitchFamily="34" charset="0"/>
              </a:rPr>
              <a:t>архитектурное достопримечательность Парижа. Построена по проекту инженера А. Эйфеля в 1889 году.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7" name="Управляющая кнопка: настраиваемая 16">
            <a:hlinkClick r:id="" action="ppaction://hlinkshowjump?jump=endshow" highlightClick="1"/>
          </p:cNvPr>
          <p:cNvSpPr/>
          <p:nvPr/>
        </p:nvSpPr>
        <p:spPr>
          <a:xfrm>
            <a:off x="1714480" y="635233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214414" y="6355148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Управляющая кнопка: домой 18">
            <a:hlinkClick r:id="" action="ppaction://hlinkshowjump?jump=firstslide" highlightClick="1"/>
          </p:cNvPr>
          <p:cNvSpPr/>
          <p:nvPr/>
        </p:nvSpPr>
        <p:spPr>
          <a:xfrm>
            <a:off x="714348" y="6355148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2" name="Управляющая кнопка: назад 21">
            <a:hlinkClick r:id="" action="ppaction://hlinkshowjump?jump=lastslideviewed" highlightClick="1"/>
          </p:cNvPr>
          <p:cNvSpPr/>
          <p:nvPr/>
        </p:nvSpPr>
        <p:spPr>
          <a:xfrm>
            <a:off x="214282" y="6355148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7" grpId="0"/>
      <p:bldP spid="8" grpId="1"/>
      <p:bldP spid="9" grpId="0"/>
      <p:bldP spid="10" grpId="0"/>
      <p:bldP spid="11" grpId="1"/>
      <p:bldP spid="12" grpId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22"/>
            <a:ext cx="8001056" cy="642934"/>
          </a:xfrm>
        </p:spPr>
        <p:txBody>
          <a:bodyPr/>
          <a:lstStyle/>
          <a:p>
            <a:r>
              <a:rPr lang="ru-RU" dirty="0" smtClean="0"/>
              <a:t> Подумайте!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pic>
        <p:nvPicPr>
          <p:cNvPr id="5" name="Рисунок 4" descr="images-11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88" y="1067248"/>
            <a:ext cx="3143272" cy="1934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ages-15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074733"/>
            <a:ext cx="2857520" cy="1997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ages-9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788" y="3626471"/>
            <a:ext cx="2857520" cy="1560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86248" y="391692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itchFamily="34" charset="0"/>
              </a:rPr>
              <a:t>Нужно составить из букв слова и соотнести их с картинками.</a:t>
            </a:r>
            <a:endParaRPr lang="ru-RU" sz="1600" dirty="0"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463130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rebuchet MS" pitchFamily="34" charset="0"/>
              </a:rPr>
              <a:t>ЛОСКАЗАЛ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534568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rebuchet MS" pitchFamily="34" charset="0"/>
              </a:rPr>
              <a:t>ОНЫЕДВ ИЛЖЫ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7950" y="463130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rebuchet MS" pitchFamily="34" charset="0"/>
              </a:rPr>
              <a:t>ЩКОГОМНОТИ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0562" y="5929330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itchFamily="34" charset="0"/>
              </a:rPr>
              <a:t>СКАЛОЛАЗ</a:t>
            </a:r>
            <a:endParaRPr lang="ru-RU" sz="1600" dirty="0">
              <a:latin typeface="Trebuchet MS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2198" y="5357826"/>
            <a:ext cx="2714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itchFamily="34" charset="0"/>
              </a:rPr>
              <a:t>МОТОГОНЩИК</a:t>
            </a:r>
            <a:endParaRPr lang="ru-RU" sz="1600" dirty="0"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3636" y="6215082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itchFamily="34" charset="0"/>
              </a:rPr>
              <a:t>ВОДНЫЕ ЛЫЖИ</a:t>
            </a:r>
            <a:endParaRPr lang="ru-RU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21 -0.18181 C -0.07691 -0.18181 -0.11528 -0.17071 -0.12465 -0.18875 C -0.12864 -0.19662 -0.12187 -0.18899 -0.12864 -0.19546 C -0.13142 -0.2024 -0.13594 -0.2068 -0.13975 -0.21281 C -0.14357 -0.21906 -0.14444 -0.22762 -0.14791 -0.23432 C -0.15 -0.24288 -0.15 -0.25098 -0.15399 -0.25861 C -0.15538 -0.26509 -0.15885 -0.26995 -0.16094 -0.27619 C -0.16562 -0.29054 -0.16944 -0.3058 -0.17309 -0.32061 C -0.17344 -0.32639 -0.17361 -0.33217 -0.17413 -0.33796 C -0.17465 -0.3442 -0.17812 -0.35022 -0.18021 -0.35554 C -0.18316 -0.36294 -0.18472 -0.3708 -0.19028 -0.37566 C -0.19097 -0.37705 -0.19149 -0.37867 -0.19236 -0.37983 C -0.19323 -0.38098 -0.19462 -0.38121 -0.19531 -0.38237 C -0.20225 -0.39394 -0.18958 -0.37867 -0.19844 -0.39047 C -0.20868 -0.40411 -0.21996 -0.41522 -0.23368 -0.42146 C -0.2375 -0.42331 -0.24184 -0.42239 -0.246 -0.42285 C -0.29496 -0.41846 -0.34201 -0.42725 -0.39028 -0.42956 C -0.42396 -0.42794 -0.4085 -0.42817 -0.4368 -0.42817 " pathEditMode="relative" ptsTypes="fffffffffffffffff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4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61111E-6 -2.81221E-6 C 0.00798 0.00347 0.0118 -0.0037 0.0184 -0.0067 C 0.0243 -0.0178 0.03489 -0.02844 0.04444 -0.03307 C 0.04757 -0.03723 0.05104 -0.04024 0.05434 -0.0444 C 0.05764 -0.05827 0.06979 -0.08325 0.07777 -0.09389 C 0.0802 -0.10383 0.08455 -0.11494 0.08889 -0.12349 C 0.0901 -0.13205 0.09114 -0.14107 0.09253 -0.14963 C 0.09305 -0.15309 0.09496 -0.15957 0.09496 -0.15957 C 0.09774 -0.19819 0.09982 -0.20074 0.09496 -0.2567 C 0.09461 -0.26063 0.09166 -0.26318 0.0901 -0.26642 C 0.08541 -0.2759 0.07847 -0.28654 0.07152 -0.29278 C 0.06857 -0.29879 0.06996 -0.29694 0.06545 -0.30111 C 0.06302 -0.30342 0.05798 -0.30758 0.05798 -0.30758 C 0.04531 -0.33279 0.02187 -0.33556 0.00121 -0.33718 C -0.01927 -0.33556 -0.0349 -0.33233 -0.05556 -0.33233 " pathEditMode="relative" ptsTypes="ffffffffffffffA"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01642E-6 C -0.05938 0.00277 -0.09618 0.00162 -0.16667 3.01642E-6 C -0.17691 -0.00116 -0.18611 -0.00509 -0.19601 -0.00787 C -0.20122 -0.01157 -0.20712 -0.01342 -0.21215 -0.01735 C -0.2165 -0.02059 -0.22031 -0.02383 -0.22518 -0.02545 C -0.2349 -0.03401 -0.24097 -0.03748 -0.25156 -0.04303 C -0.25834 -0.0465 -0.26354 -0.05251 -0.27066 -0.05506 C -0.27847 -0.062 -0.27431 -0.05991 -0.28281 -0.06176 C -0.28646 -0.06431 -0.29011 -0.065 -0.29393 -0.06708 C -0.30122 -0.07125 -0.30851 -0.07588 -0.31615 -0.07796 C -0.31997 -0.0805 -0.32431 -0.08281 -0.3283 -0.08467 C -0.3309 -0.08582 -0.33629 -0.08744 -0.33629 -0.08744 C -0.34115 -0.09137 -0.34254 -0.09276 -0.34844 -0.09415 C -0.3691 -0.09346 -0.39653 -0.09577 -0.41719 -0.08999 C -0.44879 -0.09091 -0.48056 -0.09137 -0.51215 -0.09276 C -0.51615 -0.09299 -0.52344 -0.09854 -0.52622 -0.10225 C -0.52986 -0.1071 -0.53021 -0.11196 -0.53438 -0.11566 C -0.54479 -0.13718 -0.55834 -0.14504 -0.57674 -0.1492 C -0.59028 -0.14851 -0.60365 -0.14666 -0.61719 -0.14666 " pathEditMode="relative" ptsTypes="ffffffffffffffffffA">
                                      <p:cBhvr>
                                        <p:cTn id="7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/>
      <p:bldP spid="10" grpId="1"/>
      <p:bldP spid="11" grpId="0"/>
      <p:bldP spid="11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80" y="71414"/>
            <a:ext cx="8229600" cy="582594"/>
          </a:xfrm>
        </p:spPr>
        <p:txBody>
          <a:bodyPr/>
          <a:lstStyle/>
          <a:p>
            <a:r>
              <a:rPr lang="ru-RU" dirty="0" smtClean="0"/>
              <a:t>Список источников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714356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rebuchet MS" pitchFamily="34" charset="0"/>
              </a:rPr>
              <a:t>Роберт Коуп. Экстремальный спорт</a:t>
            </a:r>
            <a:r>
              <a:rPr lang="en-US" sz="1600" dirty="0" smtClean="0">
                <a:latin typeface="Trebuchet MS" pitchFamily="34" charset="0"/>
              </a:rPr>
              <a:t>:</a:t>
            </a:r>
            <a:r>
              <a:rPr lang="ru-RU" sz="1600" dirty="0" smtClean="0">
                <a:latin typeface="Trebuchet MS" pitchFamily="34" charset="0"/>
              </a:rPr>
              <a:t> Учебное пособие.– М</a:t>
            </a:r>
            <a:r>
              <a:rPr lang="en-US" sz="1600" dirty="0" smtClean="0">
                <a:latin typeface="Trebuchet MS" pitchFamily="34" charset="0"/>
              </a:rPr>
              <a:t>.:</a:t>
            </a:r>
            <a:r>
              <a:rPr lang="ru-RU" sz="1600" dirty="0" smtClean="0">
                <a:latin typeface="Trebuchet MS" pitchFamily="34" charset="0"/>
              </a:rPr>
              <a:t> Махаон, 2009.– 32 стр.</a:t>
            </a:r>
          </a:p>
          <a:p>
            <a:r>
              <a:rPr lang="ru-RU" sz="1600" dirty="0" smtClean="0">
                <a:latin typeface="Trebuchet MS" pitchFamily="34" charset="0"/>
              </a:rPr>
              <a:t>Н. Ю. Буянова. Спорт</a:t>
            </a:r>
            <a:r>
              <a:rPr lang="en-US" sz="1600" dirty="0" smtClean="0">
                <a:latin typeface="Trebuchet MS" pitchFamily="34" charset="0"/>
              </a:rPr>
              <a:t>:</a:t>
            </a:r>
            <a:r>
              <a:rPr lang="ru-RU" sz="1600" dirty="0" smtClean="0">
                <a:latin typeface="Trebuchet MS" pitchFamily="34" charset="0"/>
              </a:rPr>
              <a:t> Учебное пособие.– М</a:t>
            </a:r>
            <a:r>
              <a:rPr lang="en-US" sz="1600" dirty="0" smtClean="0">
                <a:latin typeface="Trebuchet MS" pitchFamily="34" charset="0"/>
              </a:rPr>
              <a:t>.:</a:t>
            </a:r>
            <a:r>
              <a:rPr lang="ru-RU" sz="1600" dirty="0" smtClean="0">
                <a:latin typeface="Trebuchet MS" pitchFamily="34" charset="0"/>
              </a:rPr>
              <a:t> АСТ, 1995.– 480 стр.</a:t>
            </a:r>
          </a:p>
          <a:p>
            <a:r>
              <a:rPr lang="ru-RU" sz="1600" dirty="0" smtClean="0">
                <a:latin typeface="Trebuchet MS" pitchFamily="34" charset="0"/>
              </a:rPr>
              <a:t>Б. П. Мороз. Достижения в спорте</a:t>
            </a:r>
            <a:r>
              <a:rPr lang="en-US" sz="1600" dirty="0" smtClean="0">
                <a:latin typeface="Trebuchet MS" pitchFamily="34" charset="0"/>
              </a:rPr>
              <a:t>:</a:t>
            </a:r>
            <a:r>
              <a:rPr lang="ru-RU" sz="1600" dirty="0" smtClean="0">
                <a:latin typeface="Trebuchet MS" pitchFamily="34" charset="0"/>
              </a:rPr>
              <a:t> Учебное пособие.– М</a:t>
            </a:r>
            <a:r>
              <a:rPr lang="en-US" sz="1600" dirty="0" smtClean="0">
                <a:latin typeface="Trebuchet MS" pitchFamily="34" charset="0"/>
              </a:rPr>
              <a:t>.:</a:t>
            </a:r>
            <a:r>
              <a:rPr lang="ru-RU" sz="1600" dirty="0" smtClean="0">
                <a:latin typeface="Trebuchet MS" pitchFamily="34" charset="0"/>
              </a:rPr>
              <a:t>Ювента, 2009.– 40 стр.</a:t>
            </a:r>
          </a:p>
          <a:p>
            <a:r>
              <a:rPr lang="ru-RU" sz="1600" dirty="0" smtClean="0">
                <a:latin typeface="Trebuchet MS" pitchFamily="34" charset="0"/>
              </a:rPr>
              <a:t>В. А. Арстов. О спорт, ты – мир!</a:t>
            </a:r>
            <a:r>
              <a:rPr lang="en-US" sz="1600" dirty="0" smtClean="0">
                <a:latin typeface="Trebuchet MS" pitchFamily="34" charset="0"/>
              </a:rPr>
              <a:t> :</a:t>
            </a:r>
            <a:r>
              <a:rPr lang="ru-RU" sz="1600" dirty="0" smtClean="0">
                <a:latin typeface="Trebuchet MS" pitchFamily="34" charset="0"/>
              </a:rPr>
              <a:t> Учебное пособие.– М</a:t>
            </a:r>
            <a:r>
              <a:rPr lang="en-US" sz="1600" dirty="0" smtClean="0">
                <a:latin typeface="Trebuchet MS" pitchFamily="34" charset="0"/>
              </a:rPr>
              <a:t>.:</a:t>
            </a:r>
            <a:r>
              <a:rPr lang="ru-RU" sz="1600" dirty="0" smtClean="0">
                <a:latin typeface="Trebuchet MS" pitchFamily="34" charset="0"/>
              </a:rPr>
              <a:t> Стрекоза, 2012.– 32 стр.</a:t>
            </a:r>
            <a:endParaRPr lang="ru-RU" sz="1600" dirty="0">
              <a:latin typeface="Trebuchet MS" pitchFamily="34" charset="0"/>
            </a:endParaRPr>
          </a:p>
        </p:txBody>
      </p:sp>
      <p:pic>
        <p:nvPicPr>
          <p:cNvPr id="8" name="Рисунок 7" descr="images-2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92529"/>
            <a:ext cx="3857652" cy="2816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714348" y="5121487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Мотогонщики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7" name="Рисунок 6" descr="images-16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192529"/>
            <a:ext cx="4333906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4714876" y="5121487"/>
            <a:ext cx="3500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Прыжок над озером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582594"/>
          </a:xfrm>
        </p:spPr>
        <p:txBody>
          <a:bodyPr>
            <a:prstTxWarp prst="textCanDown">
              <a:avLst/>
            </a:prstTxWarp>
            <a:normAutofit fontScale="90000"/>
          </a:bodyPr>
          <a:lstStyle/>
          <a:p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rebuchet MS" pitchFamily="34" charset="0"/>
                <a:ea typeface="Malgun Gothic" pitchFamily="34" charset="-127"/>
              </a:rPr>
              <a:t>Цели доклада: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rebuchet MS" pitchFamily="34" charset="0"/>
              <a:ea typeface="Malgun Gothic" pitchFamily="34" charset="-127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59" y="16430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0715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9" y="1275694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ebdings" pitchFamily="18" charset="2"/>
              <a:buChar char=""/>
            </a:pPr>
            <a:r>
              <a:rPr lang="ru-RU" sz="2000" dirty="0" smtClean="0">
                <a:latin typeface="Century Gothic" pitchFamily="34" charset="0"/>
                <a:ea typeface="Malgun Gothic" pitchFamily="34" charset="-127"/>
              </a:rPr>
              <a:t> </a:t>
            </a:r>
            <a:r>
              <a:rPr lang="ru-RU" sz="2000" dirty="0" smtClean="0">
                <a:latin typeface="Trebuchet MS" pitchFamily="34" charset="0"/>
                <a:ea typeface="Malgun Gothic" pitchFamily="34" charset="-127"/>
              </a:rPr>
              <a:t>Познакомить зрителя с тем, какие виды спорта называются экстремальными;</a:t>
            </a:r>
            <a:endParaRPr lang="ru-RU" dirty="0" smtClean="0">
              <a:latin typeface="Trebuchet MS" pitchFamily="34" charset="0"/>
              <a:ea typeface="Malgun Gothic" pitchFamily="34" charset="-127"/>
            </a:endParaRPr>
          </a:p>
          <a:p>
            <a:pPr>
              <a:buFont typeface="Webdings" pitchFamily="18" charset="2"/>
              <a:buChar char="¥"/>
            </a:pPr>
            <a:r>
              <a:rPr lang="ru-RU" sz="2000" dirty="0" smtClean="0">
                <a:latin typeface="Trebuchet MS" pitchFamily="34" charset="0"/>
                <a:ea typeface="Malgun Gothic" pitchFamily="34" charset="-127"/>
              </a:rPr>
              <a:t> Дать представление о том, что такое </a:t>
            </a:r>
            <a:r>
              <a:rPr lang="ru-RU" sz="2000" b="1" dirty="0" smtClean="0">
                <a:latin typeface="Trebuchet MS" pitchFamily="34" charset="0"/>
                <a:ea typeface="Malgun Gothic" pitchFamily="34" charset="-127"/>
                <a:hlinkClick r:id="rId3" action="ppaction://hlinksldjump"/>
              </a:rPr>
              <a:t>Велогонка мира</a:t>
            </a:r>
            <a:r>
              <a:rPr lang="ru-RU" sz="2000" dirty="0" smtClean="0">
                <a:latin typeface="Trebuchet MS" pitchFamily="34" charset="0"/>
                <a:ea typeface="Malgun Gothic" pitchFamily="34" charset="-127"/>
              </a:rPr>
              <a:t>;</a:t>
            </a:r>
          </a:p>
          <a:p>
            <a:pPr>
              <a:buFont typeface="Webdings" pitchFamily="18" charset="2"/>
              <a:buChar char="¥"/>
            </a:pPr>
            <a:r>
              <a:rPr lang="ru-RU" sz="2000" dirty="0" smtClean="0">
                <a:latin typeface="Trebuchet MS" pitchFamily="34" charset="0"/>
                <a:ea typeface="Malgun Gothic" pitchFamily="34" charset="-127"/>
              </a:rPr>
              <a:t> Объяснить, какие есть разновидности виндсёрфинга;</a:t>
            </a:r>
          </a:p>
          <a:p>
            <a:pPr>
              <a:buFont typeface="Webdings" pitchFamily="18" charset="2"/>
              <a:buChar char="¥"/>
            </a:pPr>
            <a:r>
              <a:rPr lang="ru-RU" sz="2000" dirty="0" smtClean="0">
                <a:latin typeface="Trebuchet MS" pitchFamily="34" charset="0"/>
                <a:ea typeface="Malgun Gothic" pitchFamily="34" charset="-127"/>
              </a:rPr>
              <a:t> Рассказать, когда и где изобретён гидроцикл;</a:t>
            </a:r>
          </a:p>
          <a:p>
            <a:pPr>
              <a:buFont typeface="Webdings" pitchFamily="18" charset="2"/>
              <a:buChar char="¥"/>
            </a:pPr>
            <a:r>
              <a:rPr lang="ru-RU" sz="2000" dirty="0" smtClean="0">
                <a:latin typeface="Trebuchet MS" pitchFamily="34" charset="0"/>
                <a:ea typeface="Malgun Gothic" pitchFamily="34" charset="-127"/>
              </a:rPr>
              <a:t> Познакомить с особенностями некоторых видов спорта.</a:t>
            </a:r>
            <a:endParaRPr lang="ru-RU" dirty="0">
              <a:latin typeface="Trebuchet MS" pitchFamily="34" charset="0"/>
              <a:ea typeface="Malgun Gothic" pitchFamily="34" charset="-127"/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rebuchet MS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Trebuchet MS" pitchFamily="34" charset="0"/>
            </a:endParaRPr>
          </a:p>
        </p:txBody>
      </p:sp>
      <p:pic>
        <p:nvPicPr>
          <p:cNvPr id="9" name="Рисунок 8" descr="images-12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429000"/>
            <a:ext cx="2861203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428596" y="5621553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Сплав по горной реке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3" name="Рисунок 12" descr="images-146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3509" y="3495678"/>
            <a:ext cx="2586077" cy="2008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4" name="TextBox 13"/>
          <p:cNvSpPr txBox="1"/>
          <p:nvPr/>
        </p:nvSpPr>
        <p:spPr>
          <a:xfrm>
            <a:off x="5286380" y="557214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Вперёд, к победе!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10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429684" cy="1071562"/>
          </a:xfrm>
        </p:spPr>
        <p:txBody>
          <a:bodyPr>
            <a:prstTxWarp prst="textCanUp">
              <a:avLst>
                <a:gd name="adj" fmla="val 95152"/>
              </a:avLst>
            </a:prstTxWarp>
            <a:normAutofit/>
          </a:bodyPr>
          <a:lstStyle/>
          <a:p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rebuchet MS" pitchFamily="34" charset="0"/>
              </a:rPr>
              <a:t>СПАСИБО ЗА ВНИМАНИЕ!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rebuchet MS" pitchFamily="34" charset="0"/>
            </a:endParaRPr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1211604" y="635795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11538" y="6357958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rebuchet MS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prstTxWarp prst="textCanDown">
              <a:avLst/>
            </a:prstTxWarp>
            <a:normAutofit/>
          </a:bodyPr>
          <a:lstStyle/>
          <a:p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rebuchet MS" pitchFamily="34" charset="0"/>
              </a:rPr>
              <a:t>Вступление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rebuchet MS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9" y="1500174"/>
            <a:ext cx="84296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428736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Миллионы людей по всему миру занимаются спортом. Некоторые из них увлекаются экстремальными видами. Эти смельчаки выполняют опасные трюки, которые не под силу обычным людям. И конечно, освоение экстремальных видов спорта невозможно без продолжительных тренировок.</a:t>
            </a:r>
            <a:endParaRPr lang="ru-RU" dirty="0">
              <a:latin typeface="Trebuchet MS" pitchFamily="34" charset="0"/>
            </a:endParaRPr>
          </a:p>
        </p:txBody>
      </p:sp>
      <p:pic>
        <p:nvPicPr>
          <p:cNvPr id="7" name="Рисунок 6" descr="images-6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071810"/>
            <a:ext cx="343527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642910" y="5429264"/>
            <a:ext cx="278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Спортсмен - виндсёрфер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0" name="Рисунок 9" descr="images-14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000372"/>
            <a:ext cx="3286148" cy="2461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4714876" y="5478677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Полёт на дельтаплане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build="allAtOnce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329642" cy="571504"/>
          </a:xfrm>
        </p:spPr>
        <p:txBody>
          <a:bodyPr>
            <a:prstTxWarp prst="textCanDown">
              <a:avLst/>
            </a:prstTxWarp>
            <a:noAutofit/>
          </a:bodyPr>
          <a:lstStyle/>
          <a:p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Лыжный спорт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3" y="571480"/>
            <a:ext cx="8215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Лыжи были изобретены северными народами в глубокой древности и применялись как средство передвижения. В конце Х</a:t>
            </a:r>
            <a:r>
              <a:rPr lang="en-US" dirty="0" smtClean="0">
                <a:latin typeface="Trebuchet MS" pitchFamily="34" charset="0"/>
              </a:rPr>
              <a:t>I</a:t>
            </a:r>
            <a:r>
              <a:rPr lang="ru-RU" dirty="0" smtClean="0">
                <a:latin typeface="Trebuchet MS" pitchFamily="34" charset="0"/>
              </a:rPr>
              <a:t>Х – начале ХХ века появился лыжный спорт. Соревнования проводятся по лыжным гонкам, прыжкам с трамплина, скоростному спуску и слалому. </a:t>
            </a: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images-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928802"/>
            <a:ext cx="4000528" cy="2628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71472" y="4672621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Прыжок с трамплина без палок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8" name="Рисунок 7" descr="images-2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89" y="3000372"/>
            <a:ext cx="4025955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4929190" y="5621553"/>
            <a:ext cx="392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Скоростной спуск с горы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1857364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Например, в столице Норвегии, Осло, есть единственный в мире музей лыж. Там можно увидеть, как менялась форма лыж и их назначение.</a:t>
            </a:r>
            <a:endParaRPr lang="ru-RU" sz="16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329642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Мотогонки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86909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Мотоциклы впервые участвовали в автогонках 1895 году во Франции. В современных соревнованиях на старт выходят мотоциклы с одинаковым объёмом двигателя. Гонки проходят на специальных трассах, на шоссе, на пересечённой местности или на ледяной дорожке(спидвей).</a:t>
            </a:r>
          </a:p>
        </p:txBody>
      </p:sp>
      <p:pic>
        <p:nvPicPr>
          <p:cNvPr id="6" name="Рисунок 5" descr="images-1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214554"/>
            <a:ext cx="4500594" cy="28049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85720" y="5162377"/>
            <a:ext cx="4214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Мотогонки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2233420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Гонщики надевают прочный комбинезон, шлем и очки. Для защиты тела спортсмены носят под комбинезоном щитки.</a:t>
            </a:r>
            <a:endParaRPr lang="ru-RU" sz="1600" dirty="0">
              <a:latin typeface="Trebuchet MS" pitchFamily="34" charset="0"/>
            </a:endParaRPr>
          </a:p>
        </p:txBody>
      </p:sp>
      <p:pic>
        <p:nvPicPr>
          <p:cNvPr id="9" name="Рисунок 8" descr="images-2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3357562"/>
            <a:ext cx="3071834" cy="1914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5500694" y="5429264"/>
            <a:ext cx="3286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Мотогонщик на соревновании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329642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Виндсёрфинг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63727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Этот вид спорта возник в 1960-е годы, а в 1984 году он был включён в программу Олимпийских игр. Спортсмен искусно балансирует на доске, держась за короткую мачту с парусом. Расположив парус относительно ветра, чтобы возникла </a:t>
            </a:r>
            <a:r>
              <a:rPr lang="ru-RU" b="1" dirty="0" smtClean="0">
                <a:latin typeface="Trebuchet MS" pitchFamily="34" charset="0"/>
                <a:hlinkClick r:id="rId2" action="ppaction://hlinksldjump"/>
              </a:rPr>
              <a:t>сила тяги</a:t>
            </a:r>
            <a:r>
              <a:rPr lang="ru-RU" dirty="0" smtClean="0">
                <a:latin typeface="Trebuchet MS" pitchFamily="34" charset="0"/>
              </a:rPr>
              <a:t>, виндсёрферы скользят по воде.</a:t>
            </a:r>
          </a:p>
        </p:txBody>
      </p:sp>
      <p:pic>
        <p:nvPicPr>
          <p:cNvPr id="7" name="Рисунок 6" descr="images-1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928802"/>
            <a:ext cx="3616581" cy="3616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428596" y="5572140"/>
            <a:ext cx="4214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Виндсёрфер в море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1928802"/>
            <a:ext cx="43577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Также существует разновидность этого вида спорта – кайтсёрфинг. Здесь спортсмены вместо паруса используют парашют, похожий на воздушный змей.</a:t>
            </a:r>
          </a:p>
          <a:p>
            <a:pPr algn="ctr"/>
            <a:r>
              <a:rPr lang="ru-RU" sz="1600" dirty="0" smtClean="0">
                <a:latin typeface="Trebuchet MS" pitchFamily="34" charset="0"/>
              </a:rPr>
              <a:t>Парусная доска, или виндсёрфинг, напоминает яхту, но управляют ею не рулём, а движением тела и паруса.</a:t>
            </a:r>
          </a:p>
        </p:txBody>
      </p:sp>
      <p:pic>
        <p:nvPicPr>
          <p:cNvPr id="8" name="Рисунок 7" descr="images-4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3786190"/>
            <a:ext cx="326181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5286380" y="6000768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Соревнование виндсёрферов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71480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Соревнования по санному спорту проводятся на ледяных трассах с поворотами и виражами. Спортсмен, лёжа на спине, управляет санями. В бобслее спортсмены усаживаются в закрытые сани – боб – друг за другом. Управляет санями пилот-рулевой, сидящий впереди. Родина бобслея является Швейцария. Именно здесь в 1888 году англичанин Уилсон Смит сконструировал первый боб. 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60" y="71414"/>
            <a:ext cx="8401080" cy="582594"/>
          </a:xfrm>
        </p:spPr>
        <p:txBody>
          <a:bodyPr>
            <a:prstTxWarp prst="textCanDown">
              <a:avLst/>
            </a:prstTxWarp>
            <a:noAutofit/>
          </a:bodyPr>
          <a:lstStyle/>
          <a:p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Санный</a:t>
            </a:r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спорт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Рисунок 4" descr="images-1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4357718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5000628" y="2357430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Правила санного спорта просты – побеждает спортсмен, прошедший трассу за наименьшее время.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034" y="4929198"/>
            <a:ext cx="4214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Немецкая спортсменка перед стартом</a:t>
            </a:r>
            <a:endParaRPr lang="ru-RU" sz="1400" dirty="0">
              <a:latin typeface="Trebuchet MS" pitchFamily="34" charset="0"/>
            </a:endParaRPr>
          </a:p>
        </p:txBody>
      </p:sp>
      <p:pic>
        <p:nvPicPr>
          <p:cNvPr id="12" name="Рисунок 11" descr="images-1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3357561"/>
            <a:ext cx="3357586" cy="2514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5572132" y="6000768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Как проходят соревнования по санному спорту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" y="71414"/>
            <a:ext cx="7972452" cy="631844"/>
          </a:xfrm>
        </p:spPr>
        <p:txBody>
          <a:bodyPr>
            <a:prstTxWarp prst="textCanDown">
              <a:avLst/>
            </a:prstTxWarp>
            <a:noAutofit/>
          </a:bodyPr>
          <a:lstStyle/>
          <a:p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Скалолазание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664659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Скалолазы покоряют крутые склоны, взбираясь даже по отвесным скалам. Соревнования по скалолазанию проводят в горах или в помещениях, где создан искусственный рельеф. Для занятий нужны скальные туфли, удобная одежда, страховочный пояс и верёвки.</a:t>
            </a:r>
            <a:endParaRPr lang="ru-RU" dirty="0">
              <a:latin typeface="Trebuchet MS" pitchFamily="34" charset="0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7" y="2143116"/>
            <a:ext cx="3869813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714348" y="4978611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На горном склоне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2143116"/>
            <a:ext cx="39290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Одиночное восхождение – самый опасный вид скалолазания. Спускаются спортсмены, скользя вниз по верёвке. Они надевают страховочный пояс, который карабинами пристёгивается к верёвке.</a:t>
            </a:r>
          </a:p>
          <a:p>
            <a:pPr algn="ctr"/>
            <a:r>
              <a:rPr lang="ru-RU" sz="1600" dirty="0" smtClean="0">
                <a:latin typeface="Trebuchet MS" pitchFamily="34" charset="0"/>
              </a:rPr>
              <a:t>Существует и прохождение в паре(связке). Тогда от страхующего зависит не только победа, но и жизнь напарника. </a:t>
            </a:r>
            <a:endParaRPr lang="ru-RU" sz="16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24"/>
            <a:ext cx="6929486" cy="714380"/>
          </a:xfrm>
        </p:spPr>
        <p:txBody>
          <a:bodyPr>
            <a:prstTxWarp prst="textCanDown">
              <a:avLst/>
            </a:prstTxWarp>
            <a:noAutofit/>
          </a:bodyPr>
          <a:lstStyle/>
          <a:p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Автогонки 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714356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rebuchet MS" pitchFamily="34" charset="0"/>
              </a:rPr>
              <a:t>Первые гонки на автомобилях, о которых достоверно известно, состоялись во Франции в 1894 году. Первым пришёл к финишу автомобиль с паровым двигателем. В настоящее время соревнования проводятся на специальных трассах или на обычных скоростных шоссе.</a:t>
            </a:r>
          </a:p>
        </p:txBody>
      </p:sp>
      <p:pic>
        <p:nvPicPr>
          <p:cNvPr id="5" name="Рисунок 4" descr="images-1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71678"/>
            <a:ext cx="4929222" cy="3692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57158" y="5835867"/>
            <a:ext cx="5214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Гоночные машины перед стартом</a:t>
            </a:r>
            <a:endParaRPr lang="ru-RU" sz="1400" dirty="0">
              <a:latin typeface="Trebuchet M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9256" y="2000240"/>
            <a:ext cx="3571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rebuchet MS" pitchFamily="34" charset="0"/>
              </a:rPr>
              <a:t>Конструкция гоночных автомобилей рассчитана на сверхвысокие  скорости. Низкий, почти плоский кузов позволяет им устойчиво проходить виражи.</a:t>
            </a:r>
            <a:endParaRPr lang="ru-RU" sz="1600" dirty="0">
              <a:latin typeface="Trebuchet MS" pitchFamily="34" charset="0"/>
            </a:endParaRPr>
          </a:p>
        </p:txBody>
      </p:sp>
      <p:pic>
        <p:nvPicPr>
          <p:cNvPr id="9" name="Рисунок 8" descr="images-1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3357562"/>
            <a:ext cx="2466975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6000760" y="5286388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rebuchet MS" pitchFamily="34" charset="0"/>
              </a:rPr>
              <a:t>Гоночная машина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</TotalTime>
  <Words>1518</Words>
  <Application>Microsoft Office PowerPoint</Application>
  <PresentationFormat>Экран (4:3)</PresentationFormat>
  <Paragraphs>135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Malgun Gothic</vt:lpstr>
      <vt:lpstr>Arial</vt:lpstr>
      <vt:lpstr>Calibri</vt:lpstr>
      <vt:lpstr>Century Gothic</vt:lpstr>
      <vt:lpstr>Trebuchet MS</vt:lpstr>
      <vt:lpstr>Webdings</vt:lpstr>
      <vt:lpstr>Wingdings</vt:lpstr>
      <vt:lpstr>Тема Office</vt:lpstr>
      <vt:lpstr>Специальное оформление</vt:lpstr>
      <vt:lpstr>ЭКСТРЕМАЛЬНЫЙ  СПОРТ</vt:lpstr>
      <vt:lpstr>Цели доклада:</vt:lpstr>
      <vt:lpstr>Вступление</vt:lpstr>
      <vt:lpstr>Лыжный спорт</vt:lpstr>
      <vt:lpstr>Мотогонки</vt:lpstr>
      <vt:lpstr>Виндсёрфинг</vt:lpstr>
      <vt:lpstr>Санный спорт</vt:lpstr>
      <vt:lpstr> Скалолазание</vt:lpstr>
      <vt:lpstr>Автогонки </vt:lpstr>
      <vt:lpstr> Каякинг </vt:lpstr>
      <vt:lpstr>Водные лыжи </vt:lpstr>
      <vt:lpstr>Банджи-джампинг</vt:lpstr>
      <vt:lpstr>Сёрфинг</vt:lpstr>
      <vt:lpstr>Дельтапланеризм</vt:lpstr>
      <vt:lpstr>Велогонки</vt:lpstr>
      <vt:lpstr> Парашютный спорт </vt:lpstr>
      <vt:lpstr>Презентация PowerPoint</vt:lpstr>
      <vt:lpstr> Подумайте! </vt:lpstr>
      <vt:lpstr>Список источников </vt:lpstr>
      <vt:lpstr>СПАСИБО ЗА ВНИМАНИЕ!</vt:lpstr>
    </vt:vector>
  </TitlesOfParts>
  <Company>Образовательный центр "НИВА"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2018</dc:title>
  <dc:subject>Экстремальный спорт</dc:subject>
  <dc:creator>Ромазина Автора</dc:creator>
  <cp:lastModifiedBy>Пользователь</cp:lastModifiedBy>
  <cp:revision>186</cp:revision>
  <dcterms:modified xsi:type="dcterms:W3CDTF">2018-05-22T10:05:57Z</dcterms:modified>
</cp:coreProperties>
</file>