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33" autoAdjust="0"/>
    <p:restoredTop sz="80638" autoAdjust="0"/>
  </p:normalViewPr>
  <p:slideViewPr>
    <p:cSldViewPr>
      <p:cViewPr varScale="1">
        <p:scale>
          <a:sx n="113" d="100"/>
          <a:sy n="113" d="100"/>
        </p:scale>
        <p:origin x="17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228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7B2723-C904-4011-AB73-A084FBC8BBC6}" type="datetimeFigureOut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F33C5-DB21-400D-B0A9-D19B97F1E46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F33C5-DB21-400D-B0A9-D19B97F1E464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5AA3B-FDC2-47B8-83E1-F3FBC8E76FA5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26A92-D295-4862-A25F-14878129A243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83273-9A2A-4AAC-8A5D-9B8A046E01EA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DB195-2FBF-4288-B3D5-8BED24374F3D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5BE8C-AE2C-4892-A42E-EC17EE658B4B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B3494-52C1-48B4-AC13-088A5EECA6AB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E3125-F1D3-4B9A-B561-978DD767C9CB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67F96-C482-4FC6-9311-99DE04F42194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1532F-CE66-4A0F-A13F-3983FC26C9C0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F87B7-C363-40FB-9573-42E7A831B8FF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BB10F-DFBB-4FF4-A41F-94DE318A8222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3411C-3DF6-4788-AEC5-54D3C9E8EDAE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2AA4-8358-42FD-88F5-5F6C145174D8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F8D4-16C7-4D5F-880D-BEEB8677C35D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D02B-0F98-4A29-9B13-4B6D9CE45F76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38FC2-3AC5-4833-A677-C119F2250CB3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62496-EC56-48A0-9346-04A3A0A07899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38CCA-AF61-4D71-AE13-28C750430D77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-71462"/>
            <a:ext cx="8229600" cy="631844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Образец заголовка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7554" y="6350023"/>
            <a:ext cx="242889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 userDrawn="1"/>
        </p:nvSpPr>
        <p:spPr>
          <a:xfrm>
            <a:off x="211472" y="6363083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 userDrawn="1"/>
        </p:nvSpPr>
        <p:spPr>
          <a:xfrm>
            <a:off x="711538" y="6363083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 userDrawn="1"/>
        </p:nvSpPr>
        <p:spPr>
          <a:xfrm>
            <a:off x="1214414" y="6363083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 userDrawn="1"/>
        </p:nvSpPr>
        <p:spPr>
          <a:xfrm>
            <a:off x="1714480" y="6363083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/>
          </p:nvPr>
        </p:nvSpPr>
        <p:spPr>
          <a:xfrm>
            <a:off x="428596" y="1643063"/>
            <a:ext cx="8286750" cy="4643437"/>
          </a:xfrm>
        </p:spPr>
        <p:txBody>
          <a:bodyPr/>
          <a:lstStyle>
            <a:lvl1pPr>
              <a:defRPr>
                <a:latin typeface="Comic Sans MS" pitchFamily="66" charset="0"/>
              </a:defRPr>
            </a:lvl1pPr>
            <a:lvl2pPr>
              <a:defRPr>
                <a:latin typeface="Comic Sans MS" pitchFamily="66" charset="0"/>
              </a:defRPr>
            </a:lvl2pPr>
            <a:lvl3pPr>
              <a:defRPr>
                <a:latin typeface="Comic Sans MS" pitchFamily="66" charset="0"/>
              </a:defRPr>
            </a:lvl3pPr>
            <a:lvl4pPr>
              <a:defRPr>
                <a:latin typeface="Comic Sans MS" pitchFamily="66" charset="0"/>
              </a:defRPr>
            </a:lvl4pPr>
            <a:lvl5pPr>
              <a:defRPr>
                <a:latin typeface="Comic Sans MS" pitchFamily="66" charset="0"/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A9DC0-88DE-4AF2-8F27-AD029B6571B7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23D407-7FA6-467C-AA7C-8D7E57D9E1CC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2E54C-09AD-4E1D-BEB5-B58DCCE4DED2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Процветающий город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err="1" smtClean="0"/>
              <a:t>арвгрпгпащгнф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F4C0F2-1994-4D25-9BB6-48AC0A95CD21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  <p:bldP spid="3" grpId="0" build="p">
        <p:tmplLst>
          <p:tmpl lvl="1">
            <p:tnLst>
              <p:par>
                <p:cTn presetID="45" presetClass="entr" presetSubtype="0" fill="hold" nodeType="after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 fmla="#ppt_w*sin(2.5*pi*$)">
                          <p:val>
                            <p:fltVal val="0"/>
                          </p:val>
                        </p:tav>
                        <p:tav tm="100000">
                          <p:val>
                            <p:fltVal val="1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2800" b="0" i="0" kern="1200" baseline="0">
          <a:solidFill>
            <a:schemeClr val="tx1"/>
          </a:solidFill>
          <a:effectLst/>
          <a:latin typeface="Century Gothic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Century Gothic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8D39D-9309-4540-B3C6-9B43A31E9BAB}" type="datetime1">
              <a:rPr lang="ru-RU" smtClean="0"/>
              <a:pPr/>
              <a:t>22.05.2018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6AD13-0D4A-4943-ADF9-7A30C64E9B5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Relationship Id="rId5" Type="http://schemas.openxmlformats.org/officeDocument/2006/relationships/slide" Target="slide6.xml"/><Relationship Id="rId4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5992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Информация и связь</a:t>
            </a:r>
            <a:endParaRPr lang="ru-RU" sz="5400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6215082"/>
            <a:ext cx="3996000" cy="468000"/>
          </a:xfrm>
        </p:spPr>
        <p:txBody>
          <a:bodyPr anchor="ctr">
            <a:normAutofit fontScale="85000" lnSpcReduction="20000"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Comic Sans MS" pitchFamily="66" charset="0"/>
              </a:rPr>
              <a:t>Выполнила ученица 8 «А» класса Ромазина Аврора</a:t>
            </a:r>
            <a:endParaRPr lang="ru-RU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785786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285720" y="635795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71462"/>
            <a:ext cx="8401080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Факс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357166"/>
            <a:ext cx="9001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Это сокращённое название аппарат факсимильной связи. Он может передавать по телефонной связи тексты и изображения. Факс считывает информацию с бумаги, преобразует её в электрические сигналы и передаёт. В аппарате получателя сигналы вновь превращаются в изображение – точную копию того, что было отправлено. 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43536" y="1500174"/>
            <a:ext cx="4000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Факс позволяет пересылать письменную информацию и изображения со скоростью телефонного звонка.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692859"/>
            <a:ext cx="34290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Аппарат факсимильной связи</a:t>
            </a:r>
            <a:endParaRPr lang="ru-RU" sz="1400" dirty="0" smtClean="0">
              <a:latin typeface="Century Gothic" pitchFamily="34" charset="0"/>
            </a:endParaRPr>
          </a:p>
        </p:txBody>
      </p:sp>
      <p:pic>
        <p:nvPicPr>
          <p:cNvPr id="9" name="Рисунок 8" descr="images-9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500306"/>
            <a:ext cx="3317059" cy="248182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-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439" y="1621026"/>
            <a:ext cx="4337561" cy="3000396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500694" y="5050049"/>
            <a:ext cx="33575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Факс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58204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Радио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391049"/>
            <a:ext cx="90011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В конце</a:t>
            </a:r>
            <a:r>
              <a:rPr lang="en-US" sz="1600" dirty="0" smtClean="0">
                <a:latin typeface="Comic Sans MS" pitchFamily="66" charset="0"/>
              </a:rPr>
              <a:t> XIX</a:t>
            </a:r>
            <a:r>
              <a:rPr lang="ru-RU" sz="1600" dirty="0" smtClean="0">
                <a:latin typeface="Comic Sans MS" pitchFamily="66" charset="0"/>
              </a:rPr>
              <a:t> века сразу несколько учёных и инженеров из разных стран мира смогли передать звук на расстояние без проводов – при помощи радиоволн. Однако первая постоянная радиостанция начала работать в Голландии только в 1920 году. Уже через несколько лет радиоприёмники появились чуть ли не в каждом доме. По радио стали передавать новости, музыку и развлекательные передачи. Современные радиостудии оснащены высококачественными микрофонами и наушниками.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94543" y="1928802"/>
            <a:ext cx="4306613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В 1950-х годах появились портативные радиоприёмники, работающие на батарейках. Они были лёгкие и компактные, их было удобно брать с собой в путешествие или на прогулку.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7158" y="4703834"/>
            <a:ext cx="2857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Современная радиостудия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8" name="Рисунок 7" descr="images-1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108254"/>
            <a:ext cx="3786214" cy="252414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ages-27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8" y="3192665"/>
            <a:ext cx="2428888" cy="242888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500694" y="5692991"/>
            <a:ext cx="3071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Современный радиоприёмник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357166"/>
            <a:ext cx="8942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Телевизионные станции используют радиоволны для передачи не только звука, но и изображения. При помощи телевизора мы можем увидеть то, что происходит практически в любой точке мира. Некоторые станции передают свои программы по специальному проводу – кабелю. Это кабельное телевидение. Первые телевизионные передачи появились в 1930-х годах. Цветные телевизоры изобрели на 20 лет позже. До 50-х годов ХХ века телевизоры были в очень немногих квартирах.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857364"/>
            <a:ext cx="4513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Плазменные экраны могут быть очень большими. У них красочное изображение, которое позволяет увидеть даже самые мелкие детали. Однако эти приборы потребляют больше электричества, чем обычные телевизоры.</a:t>
            </a: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Телевидение</a:t>
            </a:r>
            <a:endParaRPr lang="ru-RU" dirty="0"/>
          </a:p>
        </p:txBody>
      </p:sp>
      <p:pic>
        <p:nvPicPr>
          <p:cNvPr id="18" name="Рисунок 17" descr="images-2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89" y="2000240"/>
            <a:ext cx="4195135" cy="278608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9" name="TextBox 18"/>
          <p:cNvSpPr txBox="1"/>
          <p:nvPr/>
        </p:nvSpPr>
        <p:spPr>
          <a:xfrm>
            <a:off x="214282" y="4907173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Первая модель телевизора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20" name="Рисунок 19" descr="images-3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1094" y="3367123"/>
            <a:ext cx="3324244" cy="2347893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1" name="TextBox 20"/>
          <p:cNvSpPr txBox="1"/>
          <p:nvPr/>
        </p:nvSpPr>
        <p:spPr>
          <a:xfrm>
            <a:off x="4857752" y="5786454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Современный телевизор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9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258204" cy="582594"/>
          </a:xfrm>
        </p:spPr>
        <p:txBody>
          <a:bodyPr/>
          <a:lstStyle/>
          <a:p>
            <a:r>
              <a:rPr lang="ru-RU" dirty="0" smtClean="0"/>
              <a:t>Компьютеры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06" y="395524"/>
            <a:ext cx="9001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Используя Интернет, компьютеры способны мгновенно пересылать в любую точку мира огромное количество информации: письменные сообщения, звук, фотографии и видео. Для подключения к Интернету используются специальные провода или телефонные линии. </a:t>
            </a:r>
            <a:endParaRPr lang="ru-RU" sz="1600" dirty="0">
              <a:latin typeface="Comic Sans MS" pitchFamily="66" charset="0"/>
            </a:endParaRPr>
          </a:p>
        </p:txBody>
      </p:sp>
      <p:pic>
        <p:nvPicPr>
          <p:cNvPr id="6" name="Рисунок 5" descr="images-12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692463"/>
            <a:ext cx="3571900" cy="3151676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4500562" y="1523044"/>
            <a:ext cx="44291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Первые компьютеры, появившиеся в 1940-х годах, были огромными машинами размером с дом. Современные компьютеры могут поместиться в кармане, а скоро они станут ещё меньше.</a:t>
            </a:r>
            <a:endParaRPr lang="en-US" dirty="0" smtClean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978611"/>
            <a:ext cx="32861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Первый настольный компьютер 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9" name="Рисунок 8" descr="images-2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3000372"/>
            <a:ext cx="3305194" cy="2305949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5000628" y="5407239"/>
            <a:ext cx="3786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Современный настольный компьютер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1114"/>
            <a:ext cx="8258204" cy="582594"/>
          </a:xfrm>
        </p:spPr>
        <p:txBody>
          <a:bodyPr/>
          <a:lstStyle/>
          <a:p>
            <a:r>
              <a:rPr lang="ru-RU" dirty="0" smtClean="0"/>
              <a:t>Радиолокатор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76" y="450195"/>
            <a:ext cx="8929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Этот прибор испускает радиоволны, и если на их пути окажется какой-то предмет, то часть волн отразится от него и вернётся обратно. По этому отражению можно понять, что это за предмет и на каком расстоянии он находится. Радиолокаторы могут обнаружить самолёт или корабль на очень большом расстоянии.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143512"/>
            <a:ext cx="27146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Радиолокаторы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57752" y="1643050"/>
            <a:ext cx="41434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Радиотелескопы непрерывно зондируют космическое пространство и принимают сигналы, приходящие со спутников и далёких звёзд.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14942" y="5335801"/>
            <a:ext cx="23574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Радиотелескоп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10" name="Рисунок 9" descr="images-1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08232"/>
            <a:ext cx="4370693" cy="3270379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images-1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0183" y="2800348"/>
            <a:ext cx="3219469" cy="241460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4973" y="71414"/>
            <a:ext cx="8351869" cy="571504"/>
          </a:xfrm>
        </p:spPr>
        <p:txBody>
          <a:bodyPr anchor="ctr"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Comic Sans MS" pitchFamily="66" charset="0"/>
              </a:rPr>
              <a:t>Словарик </a:t>
            </a:r>
            <a:endParaRPr lang="ru-RU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ln>
            <a:noFill/>
          </a:ln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987966"/>
            <a:ext cx="8786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2" action="ppaction://hlinksldjump"/>
              </a:rPr>
              <a:t>Абонент</a:t>
            </a:r>
            <a:r>
              <a:rPr lang="ru-RU" dirty="0" smtClean="0">
                <a:latin typeface="Comic Sans MS" pitchFamily="66" charset="0"/>
              </a:rPr>
              <a:t> – </a:t>
            </a:r>
            <a:r>
              <a:rPr lang="ru-RU" sz="1600" dirty="0" smtClean="0">
                <a:latin typeface="Comic Sans MS" pitchFamily="66" charset="0"/>
              </a:rPr>
              <a:t>человек, пользующийся телефоном и получивший собственный телефонный номер.</a:t>
            </a:r>
            <a:endParaRPr lang="ru-RU" sz="1600" b="1" dirty="0"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643050"/>
            <a:ext cx="878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3" action="ppaction://hlinksldjump"/>
              </a:rPr>
              <a:t>Адресат</a:t>
            </a:r>
            <a:r>
              <a:rPr lang="ru-RU" sz="1600" dirty="0" smtClean="0">
                <a:latin typeface="Comic Sans MS" pitchFamily="66" charset="0"/>
              </a:rPr>
              <a:t> - человек, которому отправлено письмо или сообщение. 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143116"/>
            <a:ext cx="8786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2" action="ppaction://hlinksldjump"/>
              </a:rPr>
              <a:t>Интернет</a:t>
            </a:r>
            <a:r>
              <a:rPr lang="ru-RU" dirty="0" smtClean="0">
                <a:latin typeface="Comic Sans MS" pitchFamily="66" charset="0"/>
              </a:rPr>
              <a:t> – </a:t>
            </a:r>
            <a:r>
              <a:rPr lang="ru-RU" sz="1600" dirty="0" smtClean="0">
                <a:latin typeface="Comic Sans MS" pitchFamily="66" charset="0"/>
              </a:rPr>
              <a:t>всемирная информационная среда, система объединённых компьютерных сетей.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2857496"/>
            <a:ext cx="8786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3" action="ppaction://hlinksldjump"/>
              </a:rPr>
              <a:t>Оператор</a:t>
            </a:r>
            <a:r>
              <a:rPr lang="ru-RU" dirty="0" smtClean="0">
                <a:latin typeface="Comic Sans MS" pitchFamily="66" charset="0"/>
              </a:rPr>
              <a:t> – </a:t>
            </a:r>
            <a:r>
              <a:rPr lang="ru-RU" sz="1600" dirty="0" smtClean="0">
                <a:latin typeface="Comic Sans MS" pitchFamily="66" charset="0"/>
              </a:rPr>
              <a:t>специалист, обсуживающий технические устройства.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4071942"/>
            <a:ext cx="8786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4" action="ppaction://hlinksldjump"/>
              </a:rPr>
              <a:t>Тушь</a:t>
            </a:r>
            <a:r>
              <a:rPr lang="ru-RU" sz="1600" dirty="0" smtClean="0">
                <a:latin typeface="Comic Sans MS" pitchFamily="66" charset="0"/>
              </a:rPr>
              <a:t> – специальная чёрная краска, приготовленная из сажи. Изобретена в Китае. В наше время иногда пользуются цветной тушью.</a:t>
            </a:r>
            <a:r>
              <a:rPr lang="ru-RU" b="1" dirty="0" smtClean="0">
                <a:latin typeface="Comic Sans MS" pitchFamily="66" charset="0"/>
              </a:rPr>
              <a:t> 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282" y="4857760"/>
            <a:ext cx="8786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5" action="ppaction://hlinksldjump"/>
              </a:rPr>
              <a:t>Фараон</a:t>
            </a:r>
            <a:r>
              <a:rPr lang="ru-RU" dirty="0" smtClean="0">
                <a:latin typeface="Comic Sans MS" pitchFamily="66" charset="0"/>
              </a:rPr>
              <a:t> – </a:t>
            </a:r>
            <a:r>
              <a:rPr lang="ru-RU" sz="1600" dirty="0" smtClean="0">
                <a:latin typeface="Comic Sans MS" pitchFamily="66" charset="0"/>
              </a:rPr>
              <a:t>царь Древнего Египта. Возможно, это слово происходит от египетского «пер-о» – «дворец».</a:t>
            </a:r>
            <a:endParaRPr lang="ru-RU" sz="2000" b="1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3357562"/>
            <a:ext cx="87868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  <a:hlinkClick r:id="rId5" action="ppaction://hlinksldjump"/>
              </a:rPr>
              <a:t>Писец</a:t>
            </a:r>
            <a:r>
              <a:rPr lang="ru-RU" dirty="0" smtClean="0">
                <a:latin typeface="Comic Sans MS" pitchFamily="66" charset="0"/>
              </a:rPr>
              <a:t> – </a:t>
            </a:r>
            <a:r>
              <a:rPr lang="ru-RU" sz="1600" dirty="0" smtClean="0">
                <a:latin typeface="Comic Sans MS" pitchFamily="66" charset="0"/>
              </a:rPr>
              <a:t>так в древности назывался человек, умеющий читать и писать и зарабатывающий на жизнь переписыванием книг и документов.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17" name="Управляющая кнопка: настраиваемая 16">
            <a:hlinkClick r:id="" action="ppaction://hlinkshowjump?jump=endshow" highlightClick="1"/>
          </p:cNvPr>
          <p:cNvSpPr/>
          <p:nvPr/>
        </p:nvSpPr>
        <p:spPr>
          <a:xfrm>
            <a:off x="1714480" y="635233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1214414" y="6355148"/>
            <a:ext cx="360000" cy="360000"/>
          </a:xfrm>
          <a:prstGeom prst="actionButtonForwardNex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714348" y="635514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2" name="Управляющая кнопка: назад 21">
            <a:hlinkClick r:id="" action="ppaction://hlinkshowjump?jump=lastslideviewed" highlightClick="1"/>
          </p:cNvPr>
          <p:cNvSpPr/>
          <p:nvPr/>
        </p:nvSpPr>
        <p:spPr>
          <a:xfrm>
            <a:off x="214282" y="635514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60"/>
            <a:ext cx="8229600" cy="714372"/>
          </a:xfrm>
        </p:spPr>
        <p:txBody>
          <a:bodyPr/>
          <a:lstStyle/>
          <a:p>
            <a:r>
              <a:rPr lang="ru-RU" dirty="0" smtClean="0"/>
              <a:t>Подумайте!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pic>
        <p:nvPicPr>
          <p:cNvPr id="5" name="Рисунок 4" descr="images-11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88" y="1091427"/>
            <a:ext cx="3143272" cy="1885963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ages-157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949" y="928670"/>
            <a:ext cx="2140382" cy="214038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ages-93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788" y="3571876"/>
            <a:ext cx="2857520" cy="2140381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4286248" y="3916924"/>
            <a:ext cx="46434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Нужно составить из букв слова и соотнести их с картинками.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9124" y="4631304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ЙНЫЕДИЦ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6248" y="5305024"/>
            <a:ext cx="15716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ГЫОЕФЛИИР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57950" y="4631304"/>
            <a:ext cx="25003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ФЛЕЕОТН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5929330"/>
            <a:ext cx="150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ИНДЕЙЦЫ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72198" y="5357826"/>
            <a:ext cx="2071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ТЕЛЕФОН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3636" y="6215082"/>
            <a:ext cx="1643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ИЕРОГЛИФЫ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00"/>
                            </p:stCondLst>
                            <p:childTnLst>
                              <p:par>
                                <p:cTn id="2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C -0.00937 -0.00209 -0.01406 -0.00324 -0.02187 -0.00787 C -0.02482 -0.00949 -0.02829 -0.00973 -0.0309 -0.01204 C -0.03715 -0.0176 -0.04288 -0.02361 -0.04895 -0.0294 C -0.05329 -0.03797 -0.05625 -0.04746 -0.06198 -0.05463 C -0.06302 -0.05973 -0.06579 -0.06227 -0.06788 -0.06667 C -0.06944 -0.075 -0.07135 -0.08496 -0.075 -0.0919 C -0.07795 -0.11019 -0.08211 -0.12801 -0.08385 -0.14653 C -0.0835 -0.16505 -0.08559 -0.20764 -0.0809 -0.23195 C -0.07777 -0.27153 -0.07586 -0.31505 -0.08593 -0.35324 C -0.0868 -0.35996 -0.08698 -0.36505 -0.08993 -0.3706 C -0.09114 -0.37824 -0.09288 -0.3875 -0.09791 -0.3919 C -0.10017 -0.40116 -0.09687 -0.39051 -0.10295 -0.4 C -0.10364 -0.40116 -0.10329 -0.40301 -0.10399 -0.40394 C -0.1085 -0.40996 -0.10937 -0.40996 -0.11389 -0.41204 C -0.11823 -0.41644 -0.12222 -0.41667 -0.12691 -0.41991 C -0.1335 -0.42454 -0.12621 -0.4213 -0.13298 -0.42385 C -0.21163 -0.41736 -0.29531 -0.41991 -0.37291 -0.41991 " pathEditMode="relative" ptsTypes="fffffffffffffffffA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2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2963E-6 C -0.01632 -0.01459 -0.04166 -0.00232 -0.06111 -6.2963E-6 C -0.07482 0.00647 -0.0875 0.01435 -0.10208 0.01735 C -0.15468 0.01597 -0.20468 0.01782 -0.25607 0.0081 C -0.26319 0.00485 -0.271 0.00462 -0.27812 0.00138 C -0.29496 -0.00649 -0.31354 -0.01204 -0.33107 -0.01737 C -0.3368 -0.01922 -0.34218 -0.02038 -0.34809 -0.0213 C -0.35434 -0.02223 -0.36701 -0.02408 -0.36701 -0.02408 C -0.371 -0.02524 -0.37517 -0.02524 -0.37916 -0.02663 C -0.38472 -0.02848 -0.38923 -0.03195 -0.39514 -0.03334 C -0.40156 -0.03635 -0.40711 -0.03658 -0.41406 -0.03728 C -0.42378 -0.04005 -0.43333 -0.0426 -0.44305 -0.04538 C -0.44843 -0.0507 -0.45503 -0.05209 -0.46111 -0.05603 C -0.47274 -0.06366 -0.48472 -0.06899 -0.49705 -0.07478 C -0.50243 -0.07732 -0.50833 -0.07547 -0.51406 -0.07593 C -0.55538 -0.07431 -0.53472 -0.07478 -0.57604 -0.07478 " pathEditMode="relative" ptsTypes="fffffffffffffffA">
                                      <p:cBhvr>
                                        <p:cTn id="7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0" grpId="0"/>
      <p:bldP spid="10" grpId="1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582594"/>
          </a:xfrm>
        </p:spPr>
        <p:txBody>
          <a:bodyPr/>
          <a:lstStyle/>
          <a:p>
            <a:r>
              <a:rPr lang="ru-RU" dirty="0" smtClean="0"/>
              <a:t>Список источников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42844" y="785794"/>
            <a:ext cx="8715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Comic Sans MS" pitchFamily="66" charset="0"/>
              </a:rPr>
              <a:t>Кейт Макаллан. Информация и связь</a:t>
            </a:r>
            <a:r>
              <a:rPr lang="en-US" sz="1600" dirty="0" smtClean="0">
                <a:latin typeface="Comic Sans MS" pitchFamily="66" charset="0"/>
              </a:rPr>
              <a:t>:</a:t>
            </a:r>
            <a:r>
              <a:rPr lang="ru-RU" sz="1600" dirty="0" smtClean="0">
                <a:latin typeface="Comic Sans MS" pitchFamily="66" charset="0"/>
              </a:rPr>
              <a:t> Учебное пособие.– М</a:t>
            </a:r>
            <a:r>
              <a:rPr lang="en-US" sz="1600" dirty="0" smtClean="0">
                <a:latin typeface="Comic Sans MS" pitchFamily="66" charset="0"/>
              </a:rPr>
              <a:t>.:</a:t>
            </a:r>
            <a:r>
              <a:rPr lang="ru-RU" sz="1600" dirty="0" smtClean="0">
                <a:latin typeface="Comic Sans MS" pitchFamily="66" charset="0"/>
              </a:rPr>
              <a:t> Махаон, 2009.– 32 стр.</a:t>
            </a:r>
            <a:endParaRPr lang="ru-RU" sz="16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5743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СПАСИБО ЗА ВНИМАНИЕ!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Управляющая кнопка: настраиваемая 2">
            <a:hlinkClick r:id="" action="ppaction://hlinkshowjump?jump=endshow" highlightClick="1"/>
          </p:cNvPr>
          <p:cNvSpPr/>
          <p:nvPr/>
        </p:nvSpPr>
        <p:spPr>
          <a:xfrm>
            <a:off x="1211604" y="6357958"/>
            <a:ext cx="360000" cy="360000"/>
          </a:xfrm>
          <a:prstGeom prst="actionButtonBlan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11538" y="6357958"/>
            <a:ext cx="360000" cy="360000"/>
          </a:xfrm>
          <a:prstGeom prst="actionButtonHom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>
            <a:off x="214282" y="6357958"/>
            <a:ext cx="360000" cy="360000"/>
          </a:xfrm>
          <a:prstGeom prst="actionButtonBackPrevio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>2017-2018 учебный год</a:t>
            </a:r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Цели доклада: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9" y="16430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8596" y="15716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1142984"/>
            <a:ext cx="85725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ebdings" pitchFamily="18" charset="2"/>
              <a:buChar char=""/>
            </a:pPr>
            <a:r>
              <a:rPr lang="ru-RU" sz="2000" dirty="0" smtClean="0">
                <a:latin typeface="Century Gothic" pitchFamily="34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Познакомить зрителя с космическим способом передачи информации</a:t>
            </a:r>
            <a:r>
              <a:rPr lang="en-US" sz="2000" dirty="0" smtClean="0">
                <a:latin typeface="Comic Sans MS" pitchFamily="66" charset="0"/>
              </a:rPr>
              <a:t>;</a:t>
            </a:r>
            <a:endParaRPr lang="ru-RU" dirty="0" smtClean="0">
              <a:latin typeface="Comic Sans MS" pitchFamily="66" charset="0"/>
            </a:endParaRP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Comic Sans MS" pitchFamily="66" charset="0"/>
              </a:rPr>
              <a:t> Дать представление о том, какие бывают виды передачи информации;</a:t>
            </a:r>
          </a:p>
          <a:p>
            <a:pPr>
              <a:buFont typeface="Webdings" pitchFamily="18" charset="2"/>
              <a:buChar char="¥"/>
            </a:pPr>
            <a:r>
              <a:rPr lang="ru-RU" sz="2000" dirty="0" smtClean="0">
                <a:latin typeface="Comic Sans MS" pitchFamily="66" charset="0"/>
              </a:rPr>
              <a:t> Объяснить отличия различных технических устройств;</a:t>
            </a:r>
          </a:p>
          <a:p>
            <a:pPr lvl="0">
              <a:buFont typeface="Webdings" pitchFamily="18" charset="2"/>
              <a:buChar char="¥"/>
            </a:pPr>
            <a:r>
              <a:rPr lang="ru-RU" sz="2000" dirty="0" smtClean="0">
                <a:latin typeface="Comic Sans MS" pitchFamily="66" charset="0"/>
              </a:rPr>
              <a:t> Познакомить с изобретателем телефона;</a:t>
            </a:r>
          </a:p>
          <a:p>
            <a:pPr lvl="0">
              <a:buFont typeface="Webdings" pitchFamily="18" charset="2"/>
              <a:buChar char="¥"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Рассказать, сколько иероглифов в китайской письменности.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" name="Рисунок 8" descr="images-12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643314"/>
            <a:ext cx="2466975" cy="1656151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500034" y="5357826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«Эволюция» телефонов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13" name="Рисунок 12" descr="images-146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3571876"/>
            <a:ext cx="2466975" cy="1726882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5286380" y="5429264"/>
            <a:ext cx="30003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Бутылка – «путешественница»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Вступление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9" y="1500174"/>
            <a:ext cx="84296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285860"/>
            <a:ext cx="8286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Comic Sans MS" pitchFamily="66" charset="0"/>
              </a:rPr>
              <a:t>Человек может выразить свои чувства и передать информацию при помощи голоса, жестов и мимики. Животные тоже способны на что-то подобное. Но люди, в отличие от животных, научились устанавливать связь и обмениваться информацией, находясь на больших расстояниях друг от друга.</a:t>
            </a:r>
            <a:endParaRPr lang="ru-RU" sz="2000" b="1" dirty="0">
              <a:latin typeface="Comic Sans MS" pitchFamily="66" charset="0"/>
            </a:endParaRPr>
          </a:p>
        </p:txBody>
      </p:sp>
      <p:pic>
        <p:nvPicPr>
          <p:cNvPr id="7" name="Рисунок 6" descr="images-6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3357562"/>
            <a:ext cx="2571768" cy="1954544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9" name="TextBox 8"/>
          <p:cNvSpPr txBox="1"/>
          <p:nvPr/>
        </p:nvSpPr>
        <p:spPr>
          <a:xfrm>
            <a:off x="857224" y="5407239"/>
            <a:ext cx="278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Факс </a:t>
            </a:r>
            <a:endParaRPr lang="ru-RU" sz="1400" dirty="0">
              <a:latin typeface="Comic Sans MS" pitchFamily="66" charset="0"/>
            </a:endParaRPr>
          </a:p>
        </p:txBody>
      </p:sp>
      <p:pic>
        <p:nvPicPr>
          <p:cNvPr id="10" name="Рисунок 9" descr="images-14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3357561"/>
            <a:ext cx="2357454" cy="203263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072066" y="5500702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Радиоприёмник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1514" y="-71462"/>
            <a:ext cx="7972452" cy="5604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Язык животных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1406" y="571480"/>
            <a:ext cx="90011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Волки умеют издавать вой, которой слышен очень далеко. Вой служит волкам средством связи. Одинокий волк воет, чтобы его стая знала, где он. Волки </a:t>
            </a:r>
            <a:r>
              <a:rPr lang="ru-RU" sz="1400" dirty="0" smtClean="0">
                <a:latin typeface="Comic Sans MS" pitchFamily="66" charset="0"/>
              </a:rPr>
              <a:t>объединяются</a:t>
            </a:r>
            <a:r>
              <a:rPr lang="ru-RU" sz="1600" dirty="0" smtClean="0">
                <a:latin typeface="Comic Sans MS" pitchFamily="66" charset="0"/>
              </a:rPr>
              <a:t> в стаи, чтобы совместно охотиться на крупных животных, с которыми они не смогут справиться в одиночку.</a:t>
            </a:r>
            <a:endParaRPr lang="ru-RU" sz="1200" dirty="0">
              <a:latin typeface="Comic Sans MS" pitchFamily="66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9000" y="4835735"/>
            <a:ext cx="2428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Волчья стая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7752" y="1648414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Стая волков воет, чтобы предупредить чужаков о том, что эта территория уже занята.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images-1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261" y="2743198"/>
            <a:ext cx="3843019" cy="225743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s-1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562" y="1906777"/>
            <a:ext cx="4445876" cy="278608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5072066" y="5192925"/>
            <a:ext cx="3071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Волки подали голос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329642" cy="571504"/>
          </a:xfrm>
        </p:spPr>
        <p:txBody>
          <a:bodyPr/>
          <a:lstStyle/>
          <a:p>
            <a:r>
              <a:rPr lang="ru-RU" dirty="0" smtClean="0"/>
              <a:t>Устная речь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44" y="500042"/>
            <a:ext cx="88583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Многие животные могут общаться между собой, но разговаривать умеет только человек. С помощью слов мы можем описать то, что видели, узнали или сделали. Народы, не знавшие письменность, передавали информацию из уст в уста: запоминали слова рассказчика, а потом пересказывали их другим людям.</a:t>
            </a: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images-9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1" y="1714487"/>
            <a:ext cx="4489923" cy="3121248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214282" y="4907173"/>
            <a:ext cx="3214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Рассказ вождя о былых временах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1621025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В некоторых легендах американских индейцев рассказывается о нападениях мамонтов. А ведь мамонты вымерли примерно 12000 лет назад.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" name="Рисунок 8" descr="images-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6" y="2835471"/>
            <a:ext cx="3397683" cy="2436075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072066" y="5335801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Вечером у костра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06" y="391049"/>
            <a:ext cx="90726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В Древнем Египте использовали иероглифы – особые письменные знаки. Одни иероглифы изображали отдельные звуки, другие – слоги, третьи – целые слова. Иероглифами можно было записать и научные сочинения, и сказки, и рассказы о подвигах </a:t>
            </a:r>
            <a:r>
              <a:rPr lang="ru-RU" sz="1600" b="1" dirty="0" smtClean="0">
                <a:latin typeface="Comic Sans MS" pitchFamily="66" charset="0"/>
                <a:hlinkClick r:id="rId2" action="ppaction://hlinksldjump"/>
              </a:rPr>
              <a:t>фараонов</a:t>
            </a:r>
            <a:r>
              <a:rPr lang="ru-RU" sz="1600" dirty="0" smtClean="0">
                <a:latin typeface="Comic Sans MS" pitchFamily="66" charset="0"/>
              </a:rPr>
              <a:t>. Стены и колонны египетских храмов покрыты надписями в которых рассказывается о богах и загробном мире.</a:t>
            </a:r>
            <a:endParaRPr lang="ru-RU" sz="1600" b="1" dirty="0" smtClean="0">
              <a:latin typeface="Comic Sans MS" pitchFamily="66" charset="0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60" y="-71462"/>
            <a:ext cx="8401080" cy="582594"/>
          </a:xfrm>
        </p:spPr>
        <p:txBody>
          <a:bodyPr>
            <a:normAutofit/>
          </a:bodyPr>
          <a:lstStyle/>
          <a:p>
            <a:r>
              <a:rPr lang="ru-RU" dirty="0" smtClean="0"/>
              <a:t>Иероглифы</a:t>
            </a:r>
            <a:endParaRPr lang="ru-RU" dirty="0"/>
          </a:p>
        </p:txBody>
      </p:sp>
      <p:pic>
        <p:nvPicPr>
          <p:cNvPr id="5" name="Рисунок 4" descr="images-10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59" y="1857364"/>
            <a:ext cx="4417444" cy="2928958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7" name="TextBox 6"/>
          <p:cNvSpPr txBox="1"/>
          <p:nvPr/>
        </p:nvSpPr>
        <p:spPr>
          <a:xfrm>
            <a:off x="357158" y="4929198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Египетские иероглифы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1714488"/>
            <a:ext cx="45005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Самая древняя из найденных иероглифических надписей была сделана примерно  5300 лет назад. Это список  предметов, принесённых в дар фараону.</a:t>
            </a:r>
          </a:p>
          <a:p>
            <a:r>
              <a:rPr lang="ru-RU" dirty="0" smtClean="0">
                <a:latin typeface="Monotype Corsiva" pitchFamily="66" charset="0"/>
              </a:rPr>
              <a:t>Научиться писать иероглифами было очень трудно. Мальчику приходилось учиться много лет, чтобы стать </a:t>
            </a:r>
            <a:r>
              <a:rPr lang="ru-RU" b="1" dirty="0" smtClean="0">
                <a:latin typeface="Monotype Corsiva" pitchFamily="66" charset="0"/>
                <a:hlinkClick r:id="rId2" action="ppaction://hlinksldjump"/>
              </a:rPr>
              <a:t>писцом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</p:txBody>
      </p:sp>
      <p:pic>
        <p:nvPicPr>
          <p:cNvPr id="11" name="Рисунок 10" descr="images-5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381" y="3786190"/>
            <a:ext cx="3342833" cy="2224504"/>
          </a:xfrm>
          <a:prstGeom prst="rect">
            <a:avLst/>
          </a:prstGeom>
          <a:noFill/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2" name="TextBox 11"/>
          <p:cNvSpPr txBox="1"/>
          <p:nvPr/>
        </p:nvSpPr>
        <p:spPr>
          <a:xfrm>
            <a:off x="5149360" y="6050181"/>
            <a:ext cx="2857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Иероглифы на стене храма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-71462"/>
            <a:ext cx="6929486" cy="571504"/>
          </a:xfrm>
        </p:spPr>
        <p:txBody>
          <a:bodyPr/>
          <a:lstStyle/>
          <a:p>
            <a:r>
              <a:rPr lang="ru-RU" dirty="0" smtClean="0"/>
              <a:t>Письменность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57166"/>
            <a:ext cx="9001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В Древнем Китае письменность появилась более 3000 лет назад. Здесь тоже писали иероглифами. Самые древние надписи вырезаны на камне или на бамбуковых дощечках, потом научились писать </a:t>
            </a:r>
            <a:r>
              <a:rPr lang="ru-RU" sz="1600" b="1" dirty="0" smtClean="0">
                <a:latin typeface="Comic Sans MS" pitchFamily="66" charset="0"/>
                <a:hlinkClick r:id="rId2" action="ppaction://hlinksldjump"/>
              </a:rPr>
              <a:t>тушью</a:t>
            </a:r>
            <a:r>
              <a:rPr lang="ru-RU" sz="1600" dirty="0" smtClean="0">
                <a:latin typeface="Comic Sans MS" pitchFamily="66" charset="0"/>
              </a:rPr>
              <a:t> по шёлку или на бумаге. И шёлк, и тушь, и бумагу изобрели в Китае. В Древнем Китае писали кисточками, сделанными из бамбуковых палочек и конского волоса.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5720" y="4857760"/>
            <a:ext cx="3643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Китайский иероглиф «мудрость»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18946" y="1571612"/>
            <a:ext cx="4357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В китайской письменности насчитываются десятки тысяч иероглифов(!), однако в повседневной жизни используется примерно 3 – 4 тысячи.</a:t>
            </a:r>
          </a:p>
        </p:txBody>
      </p:sp>
      <p:pic>
        <p:nvPicPr>
          <p:cNvPr id="7" name="Рисунок 6" descr="images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789282"/>
            <a:ext cx="3857652" cy="2925602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age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2786058"/>
            <a:ext cx="3277132" cy="2500331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0" name="TextBox 9"/>
          <p:cNvSpPr txBox="1"/>
          <p:nvPr/>
        </p:nvSpPr>
        <p:spPr>
          <a:xfrm>
            <a:off x="5143504" y="5357826"/>
            <a:ext cx="2643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Китайские иероглифы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58204" cy="511156"/>
          </a:xfrm>
        </p:spPr>
        <p:txBody>
          <a:bodyPr>
            <a:noAutofit/>
          </a:bodyPr>
          <a:lstStyle/>
          <a:p>
            <a:r>
              <a:rPr lang="ru-RU" dirty="0" smtClean="0"/>
              <a:t>Первый телефон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391049"/>
            <a:ext cx="8929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В 1876 году американский инженер Александр Грэм Белл изобрёл телефон – аппарат для передачи звука на расстояние. Этот аппарат назвали телефоном. Он преобразует звук в электрические сигналы, которые передаются по проводам, а затем вновь переводит в звуки. В старину </a:t>
            </a:r>
            <a:r>
              <a:rPr lang="ru-RU" sz="1600" b="1" dirty="0" smtClean="0">
                <a:latin typeface="Comic Sans MS" pitchFamily="66" charset="0"/>
                <a:hlinkClick r:id="rId2" action="ppaction://hlinksldjump"/>
              </a:rPr>
              <a:t>операторам</a:t>
            </a:r>
            <a:r>
              <a:rPr lang="ru-RU" sz="1600" dirty="0" smtClean="0">
                <a:latin typeface="Comic Sans MS" pitchFamily="66" charset="0"/>
              </a:rPr>
              <a:t> приходилось вручную соединять телефонные линии.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4907173"/>
            <a:ext cx="3071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Первый телефон Белла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3438" y="1714488"/>
            <a:ext cx="43577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Соединив две жестяные банки проволокой, звук можно передать от одной банки к другой. Крикни что-нибудь в пустую банку-передатчик – проволока завибрирует. Достигнув банки-приёмника, вибрация вновь превратится в звук. 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9" name="Рисунок 8" descr="images-1-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1835339"/>
            <a:ext cx="2643206" cy="292895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images-18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1278" y="1835339"/>
            <a:ext cx="1673608" cy="2500330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3" name="Рисунок 12" descr="images-22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309939"/>
            <a:ext cx="3776004" cy="1762135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4" name="TextBox 13"/>
          <p:cNvSpPr txBox="1"/>
          <p:nvPr/>
        </p:nvSpPr>
        <p:spPr>
          <a:xfrm>
            <a:off x="5000628" y="5214950"/>
            <a:ext cx="37147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«Телефон » из жестяных банок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4" grpId="0"/>
      <p:bldP spid="1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1462"/>
            <a:ext cx="8329642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Современные телефоны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2017-2018 учебный год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2226" y="394004"/>
            <a:ext cx="89297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Comic Sans MS" pitchFamily="66" charset="0"/>
              </a:rPr>
              <a:t>Для современной телефонной связи не нужны операторы, вручную переключающие провода: все телефонные станции работают автоматически. При звонке с мобильного телефона идут на высокую антенну, с которой направляются на телефон вызываемого </a:t>
            </a:r>
            <a:r>
              <a:rPr lang="ru-RU" sz="1600" b="1" dirty="0" smtClean="0">
                <a:latin typeface="Comic Sans MS" pitchFamily="66" charset="0"/>
                <a:hlinkClick r:id="rId2" action="ppaction://hlinksldjump"/>
              </a:rPr>
              <a:t>абонента</a:t>
            </a:r>
            <a:r>
              <a:rPr lang="ru-RU" sz="1600" dirty="0" smtClean="0">
                <a:latin typeface="Comic Sans MS" pitchFamily="66" charset="0"/>
              </a:rPr>
              <a:t>. Поэтому мобильным телефоном можно пользоваться везде, где есть антенны. У  современных стационарных телефонов вообще нет клавиатуры, а вся информация вводится через сенсорный экран.</a:t>
            </a:r>
            <a:endParaRPr lang="ru-RU" sz="1600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5720" y="5000636"/>
            <a:ext cx="30718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Современный телефон</a:t>
            </a:r>
            <a:endParaRPr lang="ru-RU" sz="1400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14834" y="1879818"/>
            <a:ext cx="4714908" cy="1785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Monotype Corsiva" pitchFamily="66" charset="0"/>
              </a:rPr>
              <a:t>Первый звонок с первого в мире мобильного телефона сделал его изобретатель Мартин Купер. Это было в апреле 1973 года. Телефон Купера весил около 1 кг. По мобильному телефону можно не только разговаривать, но и фотографировать, пересылать фотографии и выходить в </a:t>
            </a:r>
            <a:r>
              <a:rPr lang="ru-RU" b="1" dirty="0" smtClean="0">
                <a:latin typeface="Monotype Corsiva" pitchFamily="66" charset="0"/>
                <a:hlinkClick r:id="rId2" action="ppaction://hlinksldjump"/>
              </a:rPr>
              <a:t>Интернет</a:t>
            </a:r>
            <a:r>
              <a:rPr lang="ru-RU" dirty="0" smtClean="0">
                <a:latin typeface="Monotype Corsiva" pitchFamily="66" charset="0"/>
              </a:rPr>
              <a:t>.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images-31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687606"/>
            <a:ext cx="2786082" cy="209884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images-2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2051040"/>
            <a:ext cx="3500462" cy="2878158"/>
          </a:xfrm>
          <a:prstGeom prst="rect">
            <a:avLst/>
          </a:prstGeom>
          <a:ln w="28575">
            <a:solidFill>
              <a:srgbClr val="FFC00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5143504" y="5857892"/>
            <a:ext cx="3143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Comic Sans MS" pitchFamily="66" charset="0"/>
              </a:rPr>
              <a:t>Телефон Купера</a:t>
            </a:r>
            <a:endParaRPr lang="ru-RU" sz="1400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3436</TotalTime>
  <Words>1298</Words>
  <Application>Microsoft Office PowerPoint</Application>
  <PresentationFormat>Экран (4:3)</PresentationFormat>
  <Paragraphs>110</Paragraphs>
  <Slides>18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Comic Sans MS</vt:lpstr>
      <vt:lpstr>Monotype Corsiva</vt:lpstr>
      <vt:lpstr>Webdings</vt:lpstr>
      <vt:lpstr>Тема Office</vt:lpstr>
      <vt:lpstr>Специальное оформление</vt:lpstr>
      <vt:lpstr>Информация и связь</vt:lpstr>
      <vt:lpstr>Цели доклада:</vt:lpstr>
      <vt:lpstr>Вступление</vt:lpstr>
      <vt:lpstr>Язык животных</vt:lpstr>
      <vt:lpstr>Устная речь</vt:lpstr>
      <vt:lpstr>Иероглифы</vt:lpstr>
      <vt:lpstr>Письменность</vt:lpstr>
      <vt:lpstr>Первый телефон</vt:lpstr>
      <vt:lpstr>Современные телефоны</vt:lpstr>
      <vt:lpstr>Факс</vt:lpstr>
      <vt:lpstr>Радио</vt:lpstr>
      <vt:lpstr>Телевидение</vt:lpstr>
      <vt:lpstr>Компьютеры</vt:lpstr>
      <vt:lpstr>Радиолокатор</vt:lpstr>
      <vt:lpstr>Презентация PowerPoint</vt:lpstr>
      <vt:lpstr>Подумайте!</vt:lpstr>
      <vt:lpstr>Список источников</vt:lpstr>
      <vt:lpstr>СПАСИБО ЗА ВНИМАНИЕ!</vt:lpstr>
    </vt:vector>
  </TitlesOfParts>
  <Company>Образовательный центр "НИВА"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2018</dc:title>
  <dc:subject>Информация и связь</dc:subject>
  <dc:creator>Ромазина Автора</dc:creator>
  <cp:lastModifiedBy>Пользователь</cp:lastModifiedBy>
  <cp:revision>213</cp:revision>
  <dcterms:modified xsi:type="dcterms:W3CDTF">2018-05-22T10:02:35Z</dcterms:modified>
</cp:coreProperties>
</file>