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4" autoAdjust="0"/>
    <p:restoredTop sz="80638" autoAdjust="0"/>
  </p:normalViewPr>
  <p:slideViewPr>
    <p:cSldViewPr>
      <p:cViewPr varScale="1">
        <p:scale>
          <a:sx n="113" d="100"/>
          <a:sy n="113" d="100"/>
        </p:scale>
        <p:origin x="13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22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B2723-C904-4011-AB73-A084FBC8BBC6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F33C5-DB21-400D-B0A9-D19B97F1E4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1D27F-CBCE-435E-B7F0-9CDEAB032166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807D-C614-4855-ABA6-48EDBB50A299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D267-778A-4363-8A24-344BF79DB0C7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9F60-0B0F-4708-840D-D537A307D3CB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FF6B0-FFE0-4774-88A4-C79FC33A77B2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EAE61-0006-4FA1-B480-1402954C1BE1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2625-8CFA-47B6-B42B-A380A7DFB6C0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7554" y="6350023"/>
            <a:ext cx="24288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 userDrawn="1"/>
        </p:nvSpPr>
        <p:spPr>
          <a:xfrm>
            <a:off x="211472" y="6363083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 userDrawn="1"/>
        </p:nvSpPr>
        <p:spPr>
          <a:xfrm>
            <a:off x="711538" y="6363083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 userDrawn="1"/>
        </p:nvSpPr>
        <p:spPr>
          <a:xfrm>
            <a:off x="1214414" y="6363083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 userDrawn="1"/>
        </p:nvSpPr>
        <p:spPr>
          <a:xfrm>
            <a:off x="1714480" y="6363083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428596" y="1643063"/>
            <a:ext cx="8286750" cy="4643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DC8A-3FDA-48F7-A6D1-47ACC770B6E7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94C-033B-44A0-81AE-BD60E4F8B6EE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49EE-7F65-4699-A78B-D6438FF39271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Процветающий город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err="1" smtClean="0"/>
              <a:t>арвгрпгпащгнф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B550F-EC90-4DC2-88D5-ED291B83426E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2800" b="0" i="0" kern="1200" baseline="0">
          <a:solidFill>
            <a:schemeClr val="tx1"/>
          </a:solidFill>
          <a:effectLst/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6B3A9-184D-4B1A-90AE-364BB0C0643C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16.xml"/><Relationship Id="rId7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5.xml"/><Relationship Id="rId5" Type="http://schemas.openxmlformats.org/officeDocument/2006/relationships/slide" Target="slide11.xml"/><Relationship Id="rId10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Миграции </a:t>
            </a:r>
            <a:br>
              <a:rPr lang="ru-RU" sz="54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животных</a:t>
            </a:r>
            <a:endParaRPr lang="ru-RU" sz="54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6215082"/>
            <a:ext cx="3996000" cy="468000"/>
          </a:xfrm>
        </p:spPr>
        <p:txBody>
          <a:bodyPr anchor="ctr">
            <a:normAutofit fontScale="85000" lnSpcReduction="2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Выполнила ученица 8 «А» класса Ромазина Аврора</a:t>
            </a:r>
            <a:endParaRPr lang="ru-RU" sz="18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85786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285720" y="635795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329642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Тюлени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637270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Многие тюлени, например морские львы, не уплывают далеко от дома. А вот северные морские котики – настоящие путешественники. Лето и осень они проводят в холодных морях, а зимой самки и молодые тюлени плывут на юг, в тёплые воды. Толстый слой жира не даёт тюленям замёрзнуть.</a:t>
            </a:r>
            <a:endParaRPr lang="ru-RU" sz="1600" dirty="0"/>
          </a:p>
        </p:txBody>
      </p:sp>
      <p:pic>
        <p:nvPicPr>
          <p:cNvPr id="7" name="Рисунок 6" descr="images-1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4857784" cy="323263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8596" y="5335801"/>
            <a:ext cx="421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Молодой тюлень на охоте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1928802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Тюлени подразделяются на настоящих и ушастых. Разница в том, что у настоящих тюленей нет наружных ушных раковин, которые хорошо заметны у ушастых. Но это не значит, что они глухие! Какой тюлень изображён на картинке</a:t>
            </a:r>
            <a:r>
              <a:rPr lang="en-US" sz="1600" dirty="0" smtClean="0">
                <a:latin typeface="Century Gothic" pitchFamily="34" charset="0"/>
              </a:rPr>
              <a:t>:</a:t>
            </a:r>
            <a:r>
              <a:rPr lang="ru-RU" sz="1600" dirty="0" smtClean="0">
                <a:latin typeface="Century Gothic" pitchFamily="34" charset="0"/>
              </a:rPr>
              <a:t> настоящий или ушастый?</a:t>
            </a:r>
            <a:endParaRPr lang="ru-RU" sz="16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9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95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45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450"/>
                            </p:stCondLst>
                            <p:childTnLst>
                              <p:par>
                                <p:cTn id="2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0324"/>
            <a:ext cx="8401080" cy="654032"/>
          </a:xfrm>
        </p:spPr>
        <p:txBody>
          <a:bodyPr/>
          <a:lstStyle/>
          <a:p>
            <a:r>
              <a:rPr lang="ru-RU" dirty="0" smtClean="0"/>
              <a:t>Горбатые киты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637270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Горбатые киты (горбачи) любят путешествовать по океанам. С приближением зимы они покидают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полярные моря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и плывут в тёплые тропические воды, где у них рождаются детёныши. Весной киты возвращаются в холодные воды, чтобы вволю покормиться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крилем</a:t>
            </a:r>
            <a:r>
              <a:rPr lang="ru-RU" sz="1600" dirty="0" smtClean="0">
                <a:latin typeface="Century Gothic" pitchFamily="34" charset="0"/>
              </a:rPr>
              <a:t>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6" name="Рисунок 5" descr="images-7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1929376"/>
            <a:ext cx="4643470" cy="378564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14974" y="1930778"/>
            <a:ext cx="371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Горбачи часто поднимают хвостовой плавник и хлопают им по воде. Во время весенних и осенних миграций киты почти ничего не едят, используя накопленные запасы жира.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5357826"/>
            <a:ext cx="3429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Горбатый кит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9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9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654032"/>
          </a:xfrm>
        </p:spPr>
        <p:txBody>
          <a:bodyPr/>
          <a:lstStyle/>
          <a:p>
            <a:r>
              <a:rPr lang="ru-RU" dirty="0" smtClean="0"/>
              <a:t>Альбатросы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642919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Почти всю жизнь странствующие альбатросы проводят в воздухе над океаном. И только когда наступает </a:t>
            </a:r>
            <a:r>
              <a:rPr lang="ru-RU" sz="1600" b="1" dirty="0" smtClean="0">
                <a:latin typeface="Century Gothic" pitchFamily="34" charset="0"/>
                <a:hlinkClick r:id="rId3" action="ppaction://hlinksldjump"/>
              </a:rPr>
              <a:t>пора</a:t>
            </a:r>
            <a:r>
              <a:rPr lang="ru-RU" sz="1600" dirty="0" smtClean="0">
                <a:latin typeface="Century Gothic" pitchFamily="34" charset="0"/>
                <a:hlinkClick r:id="rId3" action="ppaction://hlinksldjump"/>
              </a:rPr>
              <a:t> </a:t>
            </a:r>
            <a:r>
              <a:rPr lang="ru-RU" sz="1600" b="1" dirty="0" smtClean="0">
                <a:latin typeface="Century Gothic" pitchFamily="34" charset="0"/>
                <a:hlinkClick r:id="rId3" action="ppaction://hlinksldjump"/>
              </a:rPr>
              <a:t>гнездования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альбатросы собираются на суше. Гнёзда птицы устраивают на высоких холмах, покрытых густой травой. Полёт альбатроса имеет совершенную аэродинамику и поэтому птица парит, не делая лишних движений.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6" name="Рисунок 5" descr="images-139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143116"/>
            <a:ext cx="4143404" cy="269768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08857" y="2143379"/>
            <a:ext cx="3877985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Альбатросы пьют морскую воду</a:t>
            </a:r>
            <a:r>
              <a:rPr lang="en-US" sz="1600" dirty="0" smtClean="0">
                <a:latin typeface="Century Gothic" pitchFamily="34" charset="0"/>
              </a:rPr>
              <a:t>; </a:t>
            </a:r>
            <a:r>
              <a:rPr lang="ru-RU" sz="1600" dirty="0" smtClean="0">
                <a:latin typeface="Century Gothic" pitchFamily="34" charset="0"/>
              </a:rPr>
              <a:t>соль выводится через трубочки по бокам клюва. </a:t>
            </a:r>
          </a:p>
          <a:p>
            <a:r>
              <a:rPr lang="ru-RU" sz="1600" dirty="0" smtClean="0">
                <a:latin typeface="Century Gothic" pitchFamily="34" charset="0"/>
              </a:rPr>
              <a:t>Размах крыльев птицы около 3,5 м.</a:t>
            </a:r>
          </a:p>
          <a:p>
            <a:r>
              <a:rPr lang="ru-RU" sz="1600" dirty="0" smtClean="0">
                <a:latin typeface="Century Gothic" pitchFamily="34" charset="0"/>
              </a:rPr>
              <a:t>Образуя пару, </a:t>
            </a:r>
            <a:r>
              <a:rPr lang="en-US" sz="1600" dirty="0" smtClean="0">
                <a:latin typeface="Century Gothic" pitchFamily="34" charset="0"/>
              </a:rPr>
              <a:t>“</a:t>
            </a:r>
            <a:r>
              <a:rPr lang="ru-RU" sz="1600" dirty="0" smtClean="0">
                <a:latin typeface="Century Gothic" pitchFamily="34" charset="0"/>
              </a:rPr>
              <a:t>жених и невеста</a:t>
            </a:r>
            <a:r>
              <a:rPr lang="en-US" sz="1600" dirty="0" smtClean="0">
                <a:latin typeface="Century Gothic" pitchFamily="34" charset="0"/>
              </a:rPr>
              <a:t>”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en-US" sz="1600" dirty="0" smtClean="0">
                <a:latin typeface="Century Gothic" pitchFamily="34" charset="0"/>
              </a:rPr>
              <a:t>“</a:t>
            </a:r>
            <a:r>
              <a:rPr lang="ru-RU" sz="1600" dirty="0" smtClean="0">
                <a:latin typeface="Century Gothic" pitchFamily="34" charset="0"/>
              </a:rPr>
              <a:t>танцуют</a:t>
            </a:r>
            <a:r>
              <a:rPr lang="en-US" sz="1600" dirty="0" smtClean="0">
                <a:latin typeface="Century Gothic" pitchFamily="34" charset="0"/>
              </a:rPr>
              <a:t>”</a:t>
            </a:r>
            <a:r>
              <a:rPr lang="ru-RU" sz="1600" dirty="0" smtClean="0">
                <a:latin typeface="Century Gothic" pitchFamily="34" charset="0"/>
              </a:rPr>
              <a:t>, подняв крылья.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7950" y="3614212"/>
            <a:ext cx="461665" cy="36933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>
                <a:latin typeface="Century Gothic" pitchFamily="34" charset="0"/>
                <a:sym typeface="Wingdings" pitchFamily="2" charset="2"/>
              </a:rPr>
              <a:t></a:t>
            </a:r>
            <a:endParaRPr lang="ru-RU" dirty="0"/>
          </a:p>
        </p:txBody>
      </p:sp>
      <p:pic>
        <p:nvPicPr>
          <p:cNvPr id="9" name="Рисунок 8" descr="images-211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4054982"/>
            <a:ext cx="2466975" cy="184785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71472" y="5033089"/>
            <a:ext cx="4143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Парящий альбатрос над океаном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6380" y="6000768"/>
            <a:ext cx="278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«Танец» альбатросов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85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35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35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35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350"/>
                            </p:stCondLst>
                            <p:childTnLst>
                              <p:par>
                                <p:cTn id="3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35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582594"/>
          </a:xfrm>
        </p:spPr>
        <p:txBody>
          <a:bodyPr/>
          <a:lstStyle/>
          <a:p>
            <a:r>
              <a:rPr lang="ru-RU" dirty="0" smtClean="0"/>
              <a:t>Пингвины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6728" y="559338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Императорские пингвины – самые крупные среди пингвинов. Они живут на берегах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Антарктиды</a:t>
            </a:r>
            <a:r>
              <a:rPr lang="ru-RU" sz="1600" dirty="0" smtClean="0">
                <a:latin typeface="Century Gothic" pitchFamily="34" charset="0"/>
              </a:rPr>
              <a:t>. Каждый год в начале осени пингвины отправляются вглубь материка, преодолевая по снегу и льду около 100 км. Самка откладывает одно яйцо, передаёт его самцу, а сама возвращается к морю.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6" name="Рисунок 5" descr="images-17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14488"/>
            <a:ext cx="4337307" cy="242889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98760" y="1724031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Яйцо держит на лапках и согревает своим телом самец. Он голодает почти 2 месяца, дожидаясь прихода самки. По её возвращении самец спешит к морю покормиться.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9" name="Рисунок 8" descr="images-8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0198" y="3143248"/>
            <a:ext cx="2143139" cy="161356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ages-89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464" y="3143248"/>
            <a:ext cx="1790700" cy="256222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98166" y="414338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“</a:t>
            </a:r>
            <a:r>
              <a:rPr lang="ru-RU" sz="1400" dirty="0" smtClean="0">
                <a:latin typeface="Century Gothic" pitchFamily="34" charset="0"/>
              </a:rPr>
              <a:t>Семейная пара</a:t>
            </a:r>
            <a:r>
              <a:rPr lang="en-US" sz="1400" dirty="0" smtClean="0">
                <a:latin typeface="Century Gothic" pitchFamily="34" charset="0"/>
              </a:rPr>
              <a:t>”</a:t>
            </a:r>
            <a:r>
              <a:rPr lang="ru-RU" sz="1400" dirty="0" smtClean="0">
                <a:latin typeface="Century Gothic" pitchFamily="34" charset="0"/>
              </a:rPr>
              <a:t> пингвинов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8760" y="4857760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В ожидании птенчика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7652" y="576330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Хорошо, тепло пингвинёнку</a:t>
            </a:r>
            <a:endParaRPr lang="ru-RU" sz="1400" dirty="0">
              <a:latin typeface="Century Gothic" pitchFamily="34" charset="0"/>
            </a:endParaRPr>
          </a:p>
        </p:txBody>
      </p:sp>
      <p:pic>
        <p:nvPicPr>
          <p:cNvPr id="15" name="Рисунок 14" descr="images-118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166" y="4572008"/>
            <a:ext cx="2428892" cy="163108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798496" y="564357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“</a:t>
            </a:r>
            <a:r>
              <a:rPr lang="ru-RU" sz="1400" dirty="0" smtClean="0">
                <a:latin typeface="Century Gothic" pitchFamily="34" charset="0"/>
              </a:rPr>
              <a:t>Подрастающее поколение</a:t>
            </a:r>
            <a:r>
              <a:rPr lang="en-US" sz="1400" dirty="0" smtClean="0">
                <a:latin typeface="Century Gothic" pitchFamily="34" charset="0"/>
              </a:rPr>
              <a:t>”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5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5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5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50"/>
                            </p:stCondLst>
                            <p:childTnLst>
                              <p:par>
                                <p:cTn id="2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5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50"/>
                            </p:stCondLst>
                            <p:childTnLst>
                              <p:par>
                                <p:cTn id="3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5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50"/>
                            </p:stCondLst>
                            <p:childTnLst>
                              <p:par>
                                <p:cTn id="4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5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2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654032"/>
          </a:xfrm>
        </p:spPr>
        <p:txBody>
          <a:bodyPr/>
          <a:lstStyle/>
          <a:p>
            <a:r>
              <a:rPr lang="ru-RU" dirty="0" smtClean="0"/>
              <a:t>Лососи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64291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Большинство рыб живёт либо в пресной, либо в морской, солёной воде. Но есть рыбы, которые часть жизни проводят в реках, а часть в море. Например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мальки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лососёвых рыб появляются на свет из икринок в реках, а потом плывут в море. Через несколько лет уже совсем взрослые рыбы возвращаются в реки, чтобы отложить икру и дать жизнь потомству.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6" name="Рисунок 5" descr="images-12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24" y="2121092"/>
            <a:ext cx="4267460" cy="2928958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43504" y="2192529"/>
            <a:ext cx="3786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Хорошо развитое обоняние помогает лососёвым рыбам находить реку, в которой они родились. Ведь каждая река пахнет по-своему.</a:t>
            </a:r>
            <a:endParaRPr lang="en-US" sz="1600" dirty="0" smtClean="0">
              <a:latin typeface="Century Gothic" pitchFamily="34" charset="0"/>
            </a:endParaRPr>
          </a:p>
          <a:p>
            <a:r>
              <a:rPr lang="ru-RU" sz="1600" dirty="0" smtClean="0">
                <a:latin typeface="Century Gothic" pitchFamily="34" charset="0"/>
              </a:rPr>
              <a:t>Маршрут </a:t>
            </a:r>
            <a:r>
              <a:rPr lang="en-US" sz="1600" dirty="0" smtClean="0">
                <a:latin typeface="Century Gothic" pitchFamily="34" charset="0"/>
              </a:rPr>
              <a:t>“</a:t>
            </a:r>
            <a:r>
              <a:rPr lang="ru-RU" sz="1600" dirty="0" smtClean="0">
                <a:latin typeface="Century Gothic" pitchFamily="34" charset="0"/>
              </a:rPr>
              <a:t>путешествия</a:t>
            </a:r>
            <a:r>
              <a:rPr lang="en-US" sz="1600" dirty="0" smtClean="0">
                <a:latin typeface="Century Gothic" pitchFamily="34" charset="0"/>
              </a:rPr>
              <a:t>”</a:t>
            </a:r>
            <a:r>
              <a:rPr lang="ru-RU" sz="1600" dirty="0" smtClean="0">
                <a:latin typeface="Century Gothic" pitchFamily="34" charset="0"/>
              </a:rPr>
              <a:t> лососёвого малька таков</a:t>
            </a:r>
            <a:r>
              <a:rPr lang="en-US" sz="1600" dirty="0" smtClean="0">
                <a:latin typeface="Century Gothic" pitchFamily="34" charset="0"/>
              </a:rPr>
              <a:t>: </a:t>
            </a:r>
            <a:r>
              <a:rPr lang="ru-RU" sz="1600" dirty="0" smtClean="0">
                <a:latin typeface="Century Gothic" pitchFamily="34" charset="0"/>
              </a:rPr>
              <a:t>реки Кольского п-ова</a:t>
            </a:r>
            <a:r>
              <a:rPr lang="en-US" sz="1600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  <a:sym typeface="Wingdings"/>
              </a:rPr>
              <a:t></a:t>
            </a:r>
            <a:r>
              <a:rPr lang="en-US" sz="1600" dirty="0" smtClean="0">
                <a:latin typeface="Century Gothic" pitchFamily="34" charset="0"/>
                <a:sym typeface="Wingdings"/>
              </a:rPr>
              <a:t> </a:t>
            </a:r>
            <a:r>
              <a:rPr lang="ru-RU" sz="1600" dirty="0" smtClean="0">
                <a:latin typeface="Century Gothic" pitchFamily="34" charset="0"/>
                <a:sym typeface="Wingdings"/>
              </a:rPr>
              <a:t>Баренцево море  Северная Атлантика.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192925"/>
            <a:ext cx="4143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Нерки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Угри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642918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Обыкновенный угорь – рыба, похожая на змею. Живут угри в реках, а на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нерест</a:t>
            </a:r>
            <a:r>
              <a:rPr lang="ru-RU" sz="1600" dirty="0" smtClean="0">
                <a:latin typeface="Century Gothic" pitchFamily="34" charset="0"/>
              </a:rPr>
              <a:t> отправляются далеко в океан. Здесь из икринок появляются мальки. Морские течения относят их к берегам Европы и Африки. Там подросшие угри попадают в реки, где жили их родители.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5" name="Рисунок 4" descr="images-6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19" y="1785926"/>
            <a:ext cx="4749003" cy="278608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4692859"/>
            <a:ext cx="4786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Угорь – рыба-змея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2000240"/>
            <a:ext cx="37861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Угри со всего света собираются на нерест в Саргассово море. Чтобы добраться туда, они проплывают 4 тыс. км, а некоторые и 7 тыс. км.</a:t>
            </a:r>
          </a:p>
          <a:p>
            <a:r>
              <a:rPr lang="ru-RU" sz="1600" dirty="0" smtClean="0">
                <a:latin typeface="Century Gothic" pitchFamily="34" charset="0"/>
              </a:rPr>
              <a:t>Добравшись до Саргассова моря и отложив икру, угри погибают. 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8" name="Рисунок 7" descr="images-15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786190"/>
            <a:ext cx="3357586" cy="2163777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214942" y="6050181"/>
            <a:ext cx="3429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Угри на нересте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324"/>
            <a:ext cx="8258204" cy="582594"/>
          </a:xfrm>
        </p:spPr>
        <p:txBody>
          <a:bodyPr/>
          <a:lstStyle/>
          <a:p>
            <a:r>
              <a:rPr lang="ru-RU" dirty="0" smtClean="0"/>
              <a:t>Полярные крачки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71480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Полярным крачкам принадлежит рекорд по дальности перелётов. Выкормив птенцов на берегах Северного Ледовитого океана, они отправляются на зимовку в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антарктические моря</a:t>
            </a:r>
            <a:r>
              <a:rPr lang="ru-RU" sz="1600" b="1" dirty="0" smtClean="0">
                <a:latin typeface="Century Gothic" pitchFamily="34" charset="0"/>
              </a:rPr>
              <a:t>, </a:t>
            </a:r>
            <a:r>
              <a:rPr lang="ru-RU" sz="1600" dirty="0" smtClean="0">
                <a:latin typeface="Century Gothic" pitchFamily="34" charset="0"/>
              </a:rPr>
              <a:t>к Южному полюсу. Весной крачки возвращаются на Север. За год птицы совершают путешествие, почти равное кругосветному. Во время сезонных перелётов полярные крачки питаются рыбой.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6" name="Рисунок 5" descr="images-10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9" y="2000240"/>
            <a:ext cx="4500594" cy="252876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7158" y="4692859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Полярная крачка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2041746"/>
            <a:ext cx="40719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Крачки не вьют гнёзд. Самка откладывает яйца в гнездовую ямку. Выкармливают птенцов оба родителя.</a:t>
            </a:r>
          </a:p>
          <a:p>
            <a:r>
              <a:rPr lang="en-US" sz="1600" dirty="0" smtClean="0">
                <a:latin typeface="Century Gothic" pitchFamily="34" charset="0"/>
              </a:rPr>
              <a:t>“</a:t>
            </a:r>
            <a:r>
              <a:rPr lang="ru-RU" sz="1600" dirty="0" smtClean="0">
                <a:latin typeface="Century Gothic" pitchFamily="34" charset="0"/>
              </a:rPr>
              <a:t>Путешествие</a:t>
            </a:r>
            <a:r>
              <a:rPr lang="en-US" sz="1600" dirty="0" smtClean="0">
                <a:latin typeface="Century Gothic" pitchFamily="34" charset="0"/>
              </a:rPr>
              <a:t>”</a:t>
            </a:r>
            <a:r>
              <a:rPr lang="ru-RU" sz="1600" dirty="0" smtClean="0">
                <a:latin typeface="Century Gothic" pitchFamily="34" charset="0"/>
              </a:rPr>
              <a:t> крачек таково</a:t>
            </a:r>
            <a:r>
              <a:rPr lang="en-US" sz="1600" dirty="0" smtClean="0">
                <a:latin typeface="Century Gothic" pitchFamily="34" charset="0"/>
              </a:rPr>
              <a:t>:</a:t>
            </a:r>
            <a:endParaRPr lang="ru-RU" sz="1600" dirty="0" smtClean="0">
              <a:latin typeface="Century Gothic" pitchFamily="34" charset="0"/>
            </a:endParaRPr>
          </a:p>
          <a:p>
            <a:r>
              <a:rPr lang="ru-RU" sz="1600" dirty="0" smtClean="0">
                <a:latin typeface="Century Gothic" pitchFamily="34" charset="0"/>
              </a:rPr>
              <a:t>Африка </a:t>
            </a:r>
            <a:r>
              <a:rPr lang="ru-RU" sz="1600" dirty="0" smtClean="0">
                <a:latin typeface="Century Gothic" pitchFamily="34" charset="0"/>
                <a:sym typeface="Wingdings"/>
              </a:rPr>
              <a:t> Антарктида  Южная Америка  Северная Америка  о. Гренландия.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11" name="Рисунок 10" descr="images-8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143380"/>
            <a:ext cx="2276475" cy="200977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428992" y="5835867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“</a:t>
            </a:r>
            <a:r>
              <a:rPr lang="ru-RU" sz="1400" dirty="0" smtClean="0">
                <a:latin typeface="Century Gothic" pitchFamily="34" charset="0"/>
              </a:rPr>
              <a:t>Путешествие</a:t>
            </a:r>
            <a:r>
              <a:rPr lang="en-US" sz="1400" dirty="0" smtClean="0">
                <a:latin typeface="Century Gothic" pitchFamily="34" charset="0"/>
              </a:rPr>
              <a:t>”</a:t>
            </a:r>
            <a:r>
              <a:rPr lang="ru-RU" sz="1400" dirty="0" smtClean="0">
                <a:latin typeface="Century Gothic" pitchFamily="34" charset="0"/>
              </a:rPr>
              <a:t> крачек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4973" y="71414"/>
            <a:ext cx="8351869" cy="571504"/>
          </a:xfrm>
        </p:spPr>
        <p:txBody>
          <a:bodyPr anchor="ctr"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Словарик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785794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Антарктида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i="1" dirty="0" smtClean="0">
                <a:latin typeface="Century Gothic" pitchFamily="34" charset="0"/>
              </a:rPr>
              <a:t>–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покрытый льдом материк на Южном полюсе.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124348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3" action="ppaction://hlinksldjump"/>
              </a:rPr>
              <a:t>Антарктические моря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i="1" dirty="0" smtClean="0">
                <a:latin typeface="Century Gothic" pitchFamily="34" charset="0"/>
              </a:rPr>
              <a:t>–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моря, омывающие Антарктиду.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10100"/>
            <a:ext cx="87868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4" action="ppaction://hlinksldjump"/>
              </a:rPr>
              <a:t>Антенны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i="1" dirty="0" smtClean="0">
                <a:latin typeface="Century Gothic" pitchFamily="34" charset="0"/>
              </a:rPr>
              <a:t>–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усики у ракообразных и насекомых, органы осязания и обоняния. С их помощью ракообразные определяют химический состав воды.  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910166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5" action="ppaction://hlinksldjump"/>
              </a:rPr>
              <a:t>Криль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i="1" dirty="0" smtClean="0">
                <a:latin typeface="Century Gothic" pitchFamily="34" charset="0"/>
              </a:rPr>
              <a:t>–</a:t>
            </a:r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очень мелкие рачки, похожие на креветок.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2481670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6" action="ppaction://hlinksldjump"/>
              </a:rPr>
              <a:t>Нерест</a:t>
            </a:r>
            <a:r>
              <a:rPr lang="ru-RU" sz="1400" dirty="0" smtClean="0">
                <a:latin typeface="Century Gothic" pitchFamily="34" charset="0"/>
              </a:rPr>
              <a:t> –</a:t>
            </a:r>
            <a:r>
              <a:rPr lang="ru-RU" sz="1400" b="1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вымётывание икры рыбами.</a:t>
            </a:r>
            <a:r>
              <a:rPr lang="ru-RU" sz="1400" b="1" dirty="0" smtClean="0">
                <a:latin typeface="Century Gothic" pitchFamily="34" charset="0"/>
              </a:rPr>
              <a:t> 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767422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5" action="ppaction://hlinksldjump"/>
              </a:rPr>
              <a:t>Полярные моря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– моря, расположенные в полярных областях Земли, около Северного и Южного полюсов.</a:t>
            </a:r>
            <a:r>
              <a:rPr lang="ru-RU" sz="1600" b="1" dirty="0" smtClean="0">
                <a:latin typeface="Century Gothic" pitchFamily="34" charset="0"/>
              </a:rPr>
              <a:t>  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2195918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7" action="ppaction://hlinksldjump"/>
              </a:rPr>
              <a:t>Мальки</a:t>
            </a:r>
            <a:r>
              <a:rPr lang="ru-RU" sz="1400" dirty="0" smtClean="0">
                <a:latin typeface="Century Gothic" pitchFamily="34" charset="0"/>
              </a:rPr>
              <a:t> – молодые рыбки, вылупившиеся из икринок.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3286124"/>
            <a:ext cx="8786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8" action="ppaction://hlinksldjump"/>
              </a:rPr>
              <a:t>Пора гнездования</a:t>
            </a:r>
            <a:r>
              <a:rPr lang="ru-RU" sz="1400" dirty="0" smtClean="0">
                <a:latin typeface="Century Gothic" pitchFamily="34" charset="0"/>
              </a:rPr>
              <a:t> – период времени, когда птицы выращивают птенцов.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4643446"/>
            <a:ext cx="87868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9" action="ppaction://hlinksldjump"/>
              </a:rPr>
              <a:t>Территория</a:t>
            </a:r>
            <a:r>
              <a:rPr lang="ru-RU" sz="1400" dirty="0" smtClean="0">
                <a:latin typeface="Century Gothic" pitchFamily="34" charset="0"/>
              </a:rPr>
              <a:t> – участок, где животное проводит основную часть времени, находит пищу, выращивает потомство.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17" name="Управляющая кнопка: настраиваемая 16">
            <a:hlinkClick r:id="" action="ppaction://hlinkshowjump?jump=endshow" highlightClick="1"/>
          </p:cNvPr>
          <p:cNvSpPr/>
          <p:nvPr/>
        </p:nvSpPr>
        <p:spPr>
          <a:xfrm>
            <a:off x="1714480" y="635233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214414" y="635514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714348" y="635514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282" y="3553240"/>
            <a:ext cx="87868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4" action="ppaction://hlinksldjump"/>
              </a:rPr>
              <a:t>Ракообразные</a:t>
            </a:r>
            <a:r>
              <a:rPr lang="ru-RU" sz="1400" dirty="0" smtClean="0">
                <a:latin typeface="Century Gothic" pitchFamily="34" charset="0"/>
              </a:rPr>
              <a:t> – водные беспозвоночные животные с твёрдым внешним панцирем, такие как лангусты, раки, крабы.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282" y="4124744"/>
            <a:ext cx="87868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entury Gothic" pitchFamily="34" charset="0"/>
                <a:hlinkClick r:id="rId10" action="ppaction://hlinksldjump"/>
              </a:rPr>
              <a:t>Сезонные миграции</a:t>
            </a:r>
            <a:r>
              <a:rPr lang="ru-RU" sz="1400" dirty="0" smtClean="0">
                <a:latin typeface="Century Gothic" pitchFamily="34" charset="0"/>
              </a:rPr>
              <a:t> – ежегодные перемещения животных на большие расстояния в определённые сезоны года.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22" name="Управляющая кнопка: назад 21">
            <a:hlinkClick r:id="" action="ppaction://hlinkshowjump?jump=lastslideviewed" highlightClick="1"/>
          </p:cNvPr>
          <p:cNvSpPr/>
          <p:nvPr/>
        </p:nvSpPr>
        <p:spPr>
          <a:xfrm>
            <a:off x="214282" y="635514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6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60"/>
            <a:ext cx="8229600" cy="714372"/>
          </a:xfrm>
        </p:spPr>
        <p:txBody>
          <a:bodyPr/>
          <a:lstStyle/>
          <a:p>
            <a:r>
              <a:rPr lang="ru-RU" dirty="0" smtClean="0"/>
              <a:t>Подумайте!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pic>
        <p:nvPicPr>
          <p:cNvPr id="5" name="Рисунок 4" descr="images-11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88" y="979004"/>
            <a:ext cx="3143272" cy="211081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-15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928670"/>
            <a:ext cx="2857520" cy="214038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ages-9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788" y="3336458"/>
            <a:ext cx="2857520" cy="214038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6248" y="391692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Нужно составить из букв слова и соотнести их с картинками.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463130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ИПГЫНИВН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527424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ААСАКТК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950" y="463130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ЕЯНОПРЛЫ ЧККРАИ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5929330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ПИНГВИНЫ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5357826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ПОЛЯРНЫЕ КРАЧКИ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3636" y="6215082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КАСАТКА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851 -0.00092 -0.01719 -0.00116 -0.0257 -0.00254 C -0.029 -0.00277 -0.03507 -0.01503 -0.03854 -0.01804 C -0.03941 -0.01989 -0.04011 -0.02151 -0.04115 -0.02313 C -0.04289 -0.02568 -0.0467 -0.0303 -0.0467 -0.0303 C -0.04809 -0.03632 -0.05157 -0.04141 -0.054 -0.04649 C -0.05799 -0.05436 -0.06094 -0.06292 -0.06511 -0.07078 C -0.06632 -0.07587 -0.06719 -0.07865 -0.07049 -0.08189 C -0.07205 -0.08952 -0.07431 -0.09831 -0.07691 -0.10502 C -0.07882 -0.10988 -0.08125 -0.11427 -0.08247 -0.11982 C -0.08403 -0.12653 -0.0849 -0.1344 -0.08802 -0.14041 C -0.08733 -0.18066 -0.08681 -0.22022 -0.08611 -0.26023 C -0.08594 -0.27458 -0.09341 -0.40412 -0.0724 -0.44506 C -0.06927 -0.45732 -0.06528 -0.47051 -0.06146 -0.48253 C -0.06042 -0.486 -0.05851 -0.48901 -0.05764 -0.49248 C -0.0566 -0.49734 -0.05573 -0.5015 -0.054 -0.5059 C -0.05295 -0.51469 -0.05157 -0.52348 -0.04861 -0.53157 C -0.04792 -0.53851 -0.0474 -0.54453 -0.04584 -0.55101 C -0.04323 -0.57576 -0.04219 -0.60444 -0.05313 -0.62572 C -0.05452 -0.63174 -0.05677 -0.63659 -0.05955 -0.64145 C -0.06042 -0.64515 -0.06181 -0.64909 -0.0632 -0.65256 C -0.06424 -0.6551 -0.06563 -0.65741 -0.06684 -0.65996 C -0.06754 -0.66111 -0.06875 -0.66366 -0.06875 -0.66366 C -0.07188 -0.67638 -0.0783 -0.6861 -0.08525 -0.69535 " pathEditMode="relative" ptsTypes="fffffffffffffffffffffff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4858 L 0.00243 -0.2845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868 -0.00092 -0.01649 -0.00231 -0.02482 -0.00485 C -0.02916 -0.00624 -0.03767 -0.00855 -0.03767 -0.00855 C -0.04427 -0.01272 -0.05243 -0.01318 -0.05972 -0.01457 C -0.07014 -0.0185 -0.07916 -0.01619 -0.08993 -0.01596 C -0.12656 -0.01526 -0.16337 -0.01503 -0.2 -0.01457 C -0.20486 -0.01249 -0.20885 -0.01087 -0.21389 -0.00971 C -0.22517 -0.01064 -0.23646 -0.0111 -0.24774 -0.01226 C -0.25382 -0.01295 -0.26632 -0.02799 -0.2743 -0.03053 C -0.28351 -0.03932 -0.27326 -0.03053 -0.28177 -0.03539 C -0.28298 -0.03608 -0.28732 -0.04094 -0.28819 -0.04163 C -0.28958 -0.04256 -0.29132 -0.04302 -0.29271 -0.04395 C -0.29462 -0.04533 -0.29826 -0.0488 -0.29826 -0.0488 C -0.30069 -0.05389 -0.30451 -0.05875 -0.30833 -0.06222 C -0.31232 -0.07032 -0.31684 -0.07772 -0.32291 -0.08304 C -0.3276 -0.09206 -0.33663 -0.09692 -0.34323 -0.1027 C -0.34531 -0.10455 -0.34739 -0.10617 -0.34965 -0.10756 C -0.35139 -0.10848 -0.35503 -0.10987 -0.35503 -0.10987 C -0.3625 -0.11681 -0.37291 -0.11635 -0.38177 -0.11728 C -0.40052 -0.12514 -0.44045 -0.12213 -0.44045 -0.12213 C -0.44496 -0.12398 -0.44965 -0.12514 -0.45416 -0.12699 C -0.47344 -0.1263 -0.48611 -0.12792 -0.50278 -0.12098 C -0.50764 -0.11658 -0.50347 -0.11959 -0.51024 -0.11728 C -0.51215 -0.11658 -0.51562 -0.11496 -0.51562 -0.11496 C -0.51962 -0.11612 -0.52361 -0.11797 -0.5276 -0.11843 C -0.5342 -0.11913 -0.53906 -0.11542 -0.54496 -0.11357 C -0.55538 -0.11034 -0.56545 -0.10756 -0.57621 -0.10756 " pathEditMode="relative" ptsTypes="ffffffffffffffffffffffffffA"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  <p:bldP spid="10" grpId="1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582594"/>
          </a:xfrm>
        </p:spPr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785794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Николас Блекмен. Царство животных</a:t>
            </a:r>
            <a:r>
              <a:rPr lang="en-US" sz="1400" dirty="0" smtClean="0">
                <a:latin typeface="Century Gothic" pitchFamily="34" charset="0"/>
              </a:rPr>
              <a:t>:</a:t>
            </a:r>
            <a:r>
              <a:rPr lang="ru-RU" sz="1400" dirty="0" smtClean="0">
                <a:latin typeface="Century Gothic" pitchFamily="34" charset="0"/>
              </a:rPr>
              <a:t> Учебное пособие.– М</a:t>
            </a:r>
            <a:r>
              <a:rPr lang="en-US" sz="1400" dirty="0" smtClean="0">
                <a:latin typeface="Century Gothic" pitchFamily="34" charset="0"/>
              </a:rPr>
              <a:t>.:</a:t>
            </a:r>
            <a:r>
              <a:rPr lang="ru-RU" sz="1400" dirty="0" smtClean="0">
                <a:latin typeface="Century Gothic" pitchFamily="34" charset="0"/>
              </a:rPr>
              <a:t> Махаон, 2014.– 80 стр.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142984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Роберт Коуп. Миграции животных</a:t>
            </a:r>
            <a:r>
              <a:rPr lang="en-US" sz="1400" dirty="0" smtClean="0">
                <a:latin typeface="Century Gothic" pitchFamily="34" charset="0"/>
              </a:rPr>
              <a:t>:</a:t>
            </a:r>
            <a:r>
              <a:rPr lang="ru-RU" sz="1400" dirty="0" smtClean="0">
                <a:latin typeface="Century Gothic" pitchFamily="34" charset="0"/>
              </a:rPr>
              <a:t> Учебное пособие.– М</a:t>
            </a:r>
            <a:r>
              <a:rPr lang="en-US" sz="1400" dirty="0" smtClean="0">
                <a:latin typeface="Century Gothic" pitchFamily="34" charset="0"/>
              </a:rPr>
              <a:t>.:</a:t>
            </a:r>
            <a:r>
              <a:rPr lang="ru-RU" sz="1400" dirty="0" smtClean="0">
                <a:latin typeface="Century Gothic" pitchFamily="34" charset="0"/>
              </a:rPr>
              <a:t> Махаон, 2009.– 32 стр.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500174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А.Х. Тамбиев. Миграции животных</a:t>
            </a:r>
            <a:r>
              <a:rPr lang="en-US" sz="1400" dirty="0" smtClean="0">
                <a:latin typeface="Century Gothic" pitchFamily="34" charset="0"/>
              </a:rPr>
              <a:t>:</a:t>
            </a:r>
            <a:r>
              <a:rPr lang="ru-RU" sz="1400" dirty="0" smtClean="0">
                <a:latin typeface="Century Gothic" pitchFamily="34" charset="0"/>
              </a:rPr>
              <a:t> Детская энциклопедия.– М</a:t>
            </a:r>
            <a:r>
              <a:rPr lang="en-US" sz="1400" dirty="0" smtClean="0">
                <a:latin typeface="Century Gothic" pitchFamily="34" charset="0"/>
              </a:rPr>
              <a:t>.:</a:t>
            </a:r>
            <a:r>
              <a:rPr lang="ru-RU" sz="1400" dirty="0" smtClean="0">
                <a:latin typeface="Century Gothic" pitchFamily="34" charset="0"/>
              </a:rPr>
              <a:t> АСТ, 2001.– 462стр.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Цели доклада: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9" y="16430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5716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9" y="1643050"/>
            <a:ext cx="85725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ebdings" pitchFamily="18" charset="2"/>
              <a:buChar char=""/>
            </a:pPr>
            <a:r>
              <a:rPr lang="ru-RU" sz="2000" dirty="0" smtClean="0">
                <a:latin typeface="Century Gothic" pitchFamily="34" charset="0"/>
              </a:rPr>
              <a:t> Познакомить зрителя с понятием </a:t>
            </a:r>
            <a:r>
              <a:rPr lang="en-US" sz="2000" dirty="0" smtClean="0">
                <a:latin typeface="Century Gothic" pitchFamily="34" charset="0"/>
              </a:rPr>
              <a:t>“</a:t>
            </a:r>
            <a:r>
              <a:rPr lang="ru-RU" sz="2000" dirty="0" smtClean="0">
                <a:latin typeface="Century Gothic" pitchFamily="34" charset="0"/>
              </a:rPr>
              <a:t>миграция</a:t>
            </a:r>
            <a:r>
              <a:rPr lang="en-US" sz="2000" dirty="0" smtClean="0">
                <a:latin typeface="Century Gothic" pitchFamily="34" charset="0"/>
              </a:rPr>
              <a:t>”;</a:t>
            </a:r>
            <a:endParaRPr lang="ru-RU" dirty="0" smtClean="0">
              <a:latin typeface="Century Gothic" pitchFamily="34" charset="0"/>
            </a:endParaRP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Century Gothic" pitchFamily="34" charset="0"/>
              </a:rPr>
              <a:t> Дать представление о том, как происходит миграция разных животных и птиц ;</a:t>
            </a:r>
          </a:p>
          <a:p>
            <a:pPr lvl="0">
              <a:buFont typeface="Webdings" pitchFamily="18" charset="2"/>
              <a:buChar char="¥"/>
            </a:pPr>
            <a:r>
              <a:rPr lang="ru-RU" sz="2000" dirty="0" smtClean="0">
                <a:latin typeface="Century Gothic" pitchFamily="34" charset="0"/>
              </a:rPr>
              <a:t> Объяснить, каковы особенности жизни полярной крачки;</a:t>
            </a:r>
          </a:p>
          <a:p>
            <a:pPr lvl="0">
              <a:buFont typeface="Webdings" pitchFamily="18" charset="2"/>
              <a:buChar char="¥"/>
            </a:pPr>
            <a:r>
              <a:rPr lang="ru-RU" sz="2000" dirty="0" smtClean="0">
                <a:latin typeface="Century Gothic" pitchFamily="34" charset="0"/>
              </a:rPr>
              <a:t> Познакомить с рационом африканского слона.</a:t>
            </a:r>
          </a:p>
          <a:p>
            <a:endParaRPr lang="ru-RU" dirty="0" smtClean="0">
              <a:latin typeface="Century Gothic" pitchFamily="34" charset="0"/>
            </a:endParaRPr>
          </a:p>
          <a:p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9" name="Рисунок 8" descr="images-12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500438"/>
            <a:ext cx="2466975" cy="184785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0034" y="5429264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Полярная крачка</a:t>
            </a:r>
            <a:endParaRPr lang="ru-RU" sz="1400" dirty="0">
              <a:latin typeface="Century Gothic" pitchFamily="34" charset="0"/>
            </a:endParaRPr>
          </a:p>
        </p:txBody>
      </p:sp>
      <p:pic>
        <p:nvPicPr>
          <p:cNvPr id="13" name="Рисунок 12" descr="images-14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6218" y="3495678"/>
            <a:ext cx="2676810" cy="200502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286380" y="557214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Касатка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75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750"/>
                            </p:stCondLst>
                            <p:childTnLst>
                              <p:par>
                                <p:cTn id="1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75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75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0" grpId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СПАСИБО ЗА ВНИМАНИЕ!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1211604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11538" y="635795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Вступление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9" y="1500174"/>
            <a:ext cx="84296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itchFamily="34" charset="0"/>
              </a:rPr>
              <a:t>Одни животные всю жизнь проводят на своей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hlinkClick r:id="rId3" action="ppaction://hlinksldjump"/>
              </a:rPr>
              <a:t>территории</a:t>
            </a:r>
            <a:r>
              <a:rPr lang="ru-RU" b="1" dirty="0" smtClean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и не уходят далеко от родного дома. Другие любят </a:t>
            </a:r>
            <a:r>
              <a:rPr lang="en-US" dirty="0" smtClean="0">
                <a:latin typeface="Century Gothic" pitchFamily="34" charset="0"/>
              </a:rPr>
              <a:t>“</a:t>
            </a:r>
            <a:r>
              <a:rPr lang="ru-RU" dirty="0" smtClean="0">
                <a:latin typeface="Century Gothic" pitchFamily="34" charset="0"/>
              </a:rPr>
              <a:t>путешествовать</a:t>
            </a:r>
            <a:r>
              <a:rPr lang="en-US" dirty="0" smtClean="0">
                <a:latin typeface="Century Gothic" pitchFamily="34" charset="0"/>
              </a:rPr>
              <a:t>”</a:t>
            </a:r>
            <a:r>
              <a:rPr lang="ru-RU" dirty="0" smtClean="0">
                <a:latin typeface="Century Gothic" pitchFamily="34" charset="0"/>
              </a:rPr>
              <a:t>. При этом некоторые животные способны преодолевать огромные расстояния. По суше и по воздуху, по рекам и морям</a:t>
            </a:r>
            <a:r>
              <a:rPr lang="ru-RU" b="1" dirty="0" smtClean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животные идут, летят и плывут туда, где больше пищи, где лучше условия для выведения потомства. Такие </a:t>
            </a:r>
            <a:r>
              <a:rPr lang="en-US" dirty="0" smtClean="0">
                <a:latin typeface="Century Gothic" pitchFamily="34" charset="0"/>
              </a:rPr>
              <a:t>“</a:t>
            </a:r>
            <a:r>
              <a:rPr lang="ru-RU" dirty="0" smtClean="0">
                <a:latin typeface="Century Gothic" pitchFamily="34" charset="0"/>
              </a:rPr>
              <a:t>путешествия</a:t>
            </a:r>
            <a:r>
              <a:rPr lang="en-US" dirty="0" smtClean="0">
                <a:latin typeface="Century Gothic" pitchFamily="34" charset="0"/>
              </a:rPr>
              <a:t>”</a:t>
            </a:r>
            <a:r>
              <a:rPr lang="ru-RU" dirty="0" smtClean="0">
                <a:latin typeface="Century Gothic" pitchFamily="34" charset="0"/>
              </a:rPr>
              <a:t> называются миграциями.</a:t>
            </a:r>
            <a:endParaRPr lang="ru-RU" b="1" dirty="0">
              <a:latin typeface="Century Gothic" pitchFamily="34" charset="0"/>
            </a:endParaRPr>
          </a:p>
        </p:txBody>
      </p:sp>
      <p:pic>
        <p:nvPicPr>
          <p:cNvPr id="7" name="Рисунок 6" descr="images-6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3500438"/>
            <a:ext cx="2619375" cy="174307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57224" y="5407239"/>
            <a:ext cx="278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Странствующий альбатрос</a:t>
            </a:r>
            <a:endParaRPr lang="ru-RU" sz="1400" dirty="0">
              <a:latin typeface="Century Gothic" pitchFamily="34" charset="0"/>
            </a:endParaRPr>
          </a:p>
        </p:txBody>
      </p:sp>
      <p:pic>
        <p:nvPicPr>
          <p:cNvPr id="10" name="Рисунок 9" descr="images-14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3528110"/>
            <a:ext cx="2547938" cy="182971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00628" y="5407239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Горбатый кит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uild="allAtOnce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4" y="71414"/>
            <a:ext cx="7972452" cy="631844"/>
          </a:xfrm>
        </p:spPr>
        <p:txBody>
          <a:bodyPr>
            <a:normAutofit/>
          </a:bodyPr>
          <a:lstStyle/>
          <a:p>
            <a:r>
              <a:rPr lang="ru-RU" dirty="0" smtClean="0"/>
              <a:t>Куда летят монархи?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664659"/>
            <a:ext cx="80724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Из насекомых самые дальние перелёты совершают бабочки. Каждую осень миллионов монархов летят из Северной Америки на юг, в Мексику, а весной возвращаются домой. Перезимовавшие бабочки по пути откладывают яйца и погибают, а их дети продолжают лететь дальше.</a:t>
            </a:r>
          </a:p>
          <a:p>
            <a:endParaRPr lang="ru-RU" sz="12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54" y="1930598"/>
            <a:ext cx="2492686" cy="347664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-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951730"/>
            <a:ext cx="4333887" cy="2884005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714744" y="4978611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Бабочки, летящие домой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5550115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Бабочки – монархи</a:t>
            </a:r>
            <a:endParaRPr lang="ru-RU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4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9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9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9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329642" cy="571504"/>
          </a:xfrm>
        </p:spPr>
        <p:txBody>
          <a:bodyPr/>
          <a:lstStyle/>
          <a:p>
            <a:r>
              <a:rPr lang="ru-RU" dirty="0" smtClean="0"/>
              <a:t>Антилопы гну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3" y="714356"/>
            <a:ext cx="8215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Антилопы гну – копытные животные, обитающие в Африке. В мае огромные стада гну из Танзании отправляются в Кению на зелёные пастбища. В ноябре они возвращаются. Вместе с антилопами путешествуют и зебры.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6" name="Рисунок 5" descr="images-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785926"/>
            <a:ext cx="4810150" cy="320093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00100" y="5121487"/>
            <a:ext cx="521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Антилопы переправляются через реку Мара в Кении</a:t>
            </a:r>
            <a:endParaRPr lang="ru-RU" sz="14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71480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Лангусты, родственники раков, населяют тёплые моря по всему свету. Иногда они собираются и идут по дну, выстроившись цепочкой. При этом каждый лангуст кладёт свои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антенны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на спинку впередиидущего. Колонна лангустов может идти без отдыха целые сутки. </a:t>
            </a:r>
            <a:endParaRPr lang="ru-RU" sz="1600" b="1" dirty="0" smtClean="0">
              <a:latin typeface="Century Gothic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60" y="71414"/>
            <a:ext cx="8401080" cy="582594"/>
          </a:xfrm>
        </p:spPr>
        <p:txBody>
          <a:bodyPr/>
          <a:lstStyle/>
          <a:p>
            <a:r>
              <a:rPr lang="ru-RU" dirty="0" smtClean="0"/>
              <a:t>Лангусты в походе</a:t>
            </a:r>
            <a:endParaRPr lang="ru-RU" dirty="0"/>
          </a:p>
        </p:txBody>
      </p:sp>
      <p:pic>
        <p:nvPicPr>
          <p:cNvPr id="5" name="Рисунок 4" descr="images-10.jpeg"/>
          <p:cNvPicPr>
            <a:picLocks noChangeAspect="1"/>
          </p:cNvPicPr>
          <p:nvPr/>
        </p:nvPicPr>
        <p:blipFill>
          <a:blip r:embed="rId3"/>
          <a:srcRect t="28814" r="434"/>
          <a:stretch>
            <a:fillRect/>
          </a:stretch>
        </p:blipFill>
        <p:spPr>
          <a:xfrm>
            <a:off x="500034" y="1785926"/>
            <a:ext cx="3429024" cy="407196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14810" y="5500702"/>
            <a:ext cx="4500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Колонна лангустов в пути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1785926"/>
            <a:ext cx="42148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Лангусты, омары и раки относятся к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ракообразным</a:t>
            </a:r>
            <a:r>
              <a:rPr lang="ru-RU" sz="1600" b="1" dirty="0" smtClean="0">
                <a:latin typeface="Century Gothic" pitchFamily="34" charset="0"/>
              </a:rPr>
              <a:t>.</a:t>
            </a:r>
            <a:r>
              <a:rPr lang="ru-RU" sz="1600" dirty="0" smtClean="0">
                <a:latin typeface="Century Gothic" pitchFamily="34" charset="0"/>
              </a:rPr>
              <a:t> Лангусты едят моллюсков и мелких крабов. Если на колонну лангустов нападает хищник, они мгновенно перестраиваются в живое кольцо. Защищаясь, лангусты наносят сильные удары острыми антеннами.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65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65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14"/>
            <a:ext cx="6929486" cy="571504"/>
          </a:xfrm>
        </p:spPr>
        <p:txBody>
          <a:bodyPr/>
          <a:lstStyle/>
          <a:p>
            <a:r>
              <a:rPr lang="ru-RU" dirty="0" smtClean="0"/>
              <a:t>Перелёты птиц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Во время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сезонных миграций</a:t>
            </a:r>
            <a:r>
              <a:rPr lang="ru-RU" sz="1600" b="1" dirty="0" smtClean="0">
                <a:latin typeface="Century Gothic" pitchFamily="34" charset="0"/>
              </a:rPr>
              <a:t> </a:t>
            </a:r>
            <a:r>
              <a:rPr lang="ru-RU" sz="1600" dirty="0" smtClean="0">
                <a:latin typeface="Century Gothic" pitchFamily="34" charset="0"/>
              </a:rPr>
              <a:t>птицы часто пролетают огромные расстояния, а некоторые даже совершают кругосветное путешествие. Но многие улетают не так далеко от родных мест. Например, розовые пеликаны </a:t>
            </a:r>
            <a:r>
              <a:rPr lang="ru-RU" sz="1600" b="1" dirty="0" smtClean="0">
                <a:latin typeface="Century Gothic" pitchFamily="34" charset="0"/>
                <a:hlinkClick r:id="rId2" action="ppaction://hlinksldjump"/>
              </a:rPr>
              <a:t>гнездятся</a:t>
            </a:r>
            <a:r>
              <a:rPr lang="ru-RU" sz="1600" dirty="0" smtClean="0">
                <a:latin typeface="Century Gothic" pitchFamily="34" charset="0"/>
              </a:rPr>
              <a:t> на юге Европы, а зимуют в Северной Америке. </a:t>
            </a:r>
          </a:p>
        </p:txBody>
      </p:sp>
      <p:pic>
        <p:nvPicPr>
          <p:cNvPr id="5" name="Рисунок 4" descr="images-11.jpeg"/>
          <p:cNvPicPr>
            <a:picLocks noChangeAspect="1"/>
          </p:cNvPicPr>
          <p:nvPr/>
        </p:nvPicPr>
        <p:blipFill>
          <a:blip r:embed="rId3"/>
          <a:srcRect t="1961" b="1961"/>
          <a:stretch>
            <a:fillRect/>
          </a:stretch>
        </p:blipFill>
        <p:spPr>
          <a:xfrm>
            <a:off x="357158" y="1714488"/>
            <a:ext cx="5842087" cy="314327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5050049"/>
            <a:ext cx="5929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У пеликанов сегодня отличная добыча!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1714488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Пеликаны едят рыбу. Клюв с большим кожистым мешком идеально приспособлен для рыбной ловли.</a:t>
            </a:r>
            <a:endParaRPr lang="ru-RU" sz="16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75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75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" y="71414"/>
            <a:ext cx="7972452" cy="582594"/>
          </a:xfrm>
        </p:spPr>
        <p:txBody>
          <a:bodyPr/>
          <a:lstStyle/>
          <a:p>
            <a:r>
              <a:rPr lang="ru-RU" dirty="0" smtClean="0"/>
              <a:t>Слоны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605363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Многие слоны обитают в жаркой, знойной Африке, где в течение года влажный сезон сменяется засушливым. В сезон дождей слоны бродят по саванне. С наступлением засухи они отправляются в более влажные леса, где в это время больше корма. Слоны идут друг за другом. Во главе стада идёт вожак – опытная слониха.</a:t>
            </a:r>
            <a:endParaRPr lang="ru-RU" sz="1600" b="1" dirty="0">
              <a:latin typeface="Century Gothic" pitchFamily="34" charset="0"/>
            </a:endParaRPr>
          </a:p>
        </p:txBody>
      </p:sp>
      <p:pic>
        <p:nvPicPr>
          <p:cNvPr id="6" name="Рисунок 5" descr="images-1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1"/>
            <a:ext cx="5072098" cy="336302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7158" y="5550115"/>
            <a:ext cx="4214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Слониха со слонёнком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2000240"/>
            <a:ext cx="22860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Африканский слон съедает в сутки более 100(!) кг корма. Больше всего он любит древесину баобабов. Эти огромные толстые деревья слон может вырвать с корнями, так как он очень  силён. </a:t>
            </a:r>
            <a:endParaRPr lang="ru-RU" sz="16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2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7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7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58204" cy="511156"/>
          </a:xfrm>
        </p:spPr>
        <p:txBody>
          <a:bodyPr>
            <a:noAutofit/>
          </a:bodyPr>
          <a:lstStyle/>
          <a:p>
            <a:r>
              <a:rPr lang="ru-RU" dirty="0" smtClean="0"/>
              <a:t>Морские черепахи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605362"/>
            <a:ext cx="8643998" cy="1109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itchFamily="34" charset="0"/>
              </a:rPr>
              <a:t>Морские черепахи всю жизнь проводят в океане. Лишь самки выходят на берег, чтобы отложить яйца. Каждый год они возвращаются на один и тот же песчаный берег. Они проплывают сотни километров, с удивительной точностью находя затерянные в океане острова, где когда-то появились на свет.</a:t>
            </a:r>
            <a:endParaRPr lang="ru-RU" sz="1600" dirty="0">
              <a:latin typeface="Century Gothic" pitchFamily="34" charset="0"/>
            </a:endParaRPr>
          </a:p>
        </p:txBody>
      </p:sp>
      <p:pic>
        <p:nvPicPr>
          <p:cNvPr id="9" name="Рисунок 8" descr="images-2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4643469" cy="318703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85720" y="5264363"/>
            <a:ext cx="5072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entury Gothic" pitchFamily="34" charset="0"/>
              </a:rPr>
              <a:t>Морская черепаха бисса</a:t>
            </a:r>
            <a:endParaRPr lang="ru-RU" sz="14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1928802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itchFamily="34" charset="0"/>
              </a:rPr>
              <a:t>Большую часть года морские черепахи плавают поодиночке. Они – прекрасные неутомимые пловцы. У них лёгкий панцирь, а передние плавники похожи на вёсла.</a:t>
            </a:r>
            <a:endParaRPr lang="ru-RU" sz="16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5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5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95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1507</Words>
  <Application>Microsoft Office PowerPoint</Application>
  <PresentationFormat>Экран (4:3)</PresentationFormat>
  <Paragraphs>125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Webdings</vt:lpstr>
      <vt:lpstr>Wingdings</vt:lpstr>
      <vt:lpstr>Тема Office</vt:lpstr>
      <vt:lpstr>Специальное оформление</vt:lpstr>
      <vt:lpstr>Миграции  животных</vt:lpstr>
      <vt:lpstr>Цели доклада:</vt:lpstr>
      <vt:lpstr>Вступление</vt:lpstr>
      <vt:lpstr>Куда летят монархи?</vt:lpstr>
      <vt:lpstr>Антилопы гну</vt:lpstr>
      <vt:lpstr>Лангусты в походе</vt:lpstr>
      <vt:lpstr>Перелёты птиц</vt:lpstr>
      <vt:lpstr>Слоны</vt:lpstr>
      <vt:lpstr>Морские черепахи</vt:lpstr>
      <vt:lpstr>Тюлени</vt:lpstr>
      <vt:lpstr>Горбатые киты</vt:lpstr>
      <vt:lpstr>Альбатросы</vt:lpstr>
      <vt:lpstr>Пингвины</vt:lpstr>
      <vt:lpstr>Лососи</vt:lpstr>
      <vt:lpstr>Угри</vt:lpstr>
      <vt:lpstr>Полярные крачки</vt:lpstr>
      <vt:lpstr>Презентация PowerPoint</vt:lpstr>
      <vt:lpstr>Подумайте!</vt:lpstr>
      <vt:lpstr>Список источников</vt:lpstr>
      <vt:lpstr>СПАСИБО ЗА ВНИМАНИЕ!</vt:lpstr>
    </vt:vector>
  </TitlesOfParts>
  <Company>Образовательный центр "НИВА"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2018</dc:title>
  <dc:subject>Миграции животных</dc:subject>
  <dc:creator>Ромазина Аврора</dc:creator>
  <cp:lastModifiedBy>Пользователь</cp:lastModifiedBy>
  <cp:revision>126</cp:revision>
  <dcterms:modified xsi:type="dcterms:W3CDTF">2018-05-22T08:57:35Z</dcterms:modified>
</cp:coreProperties>
</file>