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2" r:id="rId3"/>
    <p:sldId id="271" r:id="rId4"/>
    <p:sldId id="257" r:id="rId5"/>
    <p:sldId id="266" r:id="rId6"/>
    <p:sldId id="258" r:id="rId7"/>
    <p:sldId id="264" r:id="rId8"/>
    <p:sldId id="269" r:id="rId9"/>
    <p:sldId id="267" r:id="rId10"/>
    <p:sldId id="259" r:id="rId11"/>
    <p:sldId id="263" r:id="rId12"/>
    <p:sldId id="260" r:id="rId13"/>
    <p:sldId id="261" r:id="rId14"/>
    <p:sldId id="268" r:id="rId15"/>
    <p:sldId id="262" r:id="rId16"/>
    <p:sldId id="265" r:id="rId17"/>
    <p:sldId id="270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031"/>
    <a:srgbClr val="662F68"/>
    <a:srgbClr val="C3AD9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699" autoAdjust="0"/>
  </p:normalViewPr>
  <p:slideViewPr>
    <p:cSldViewPr>
      <p:cViewPr varScale="1">
        <p:scale>
          <a:sx n="108" d="100"/>
          <a:sy n="108" d="100"/>
        </p:scale>
        <p:origin x="106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610A56-74AE-4774-A922-A9FC18329C6C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1822CF-7429-452F-944D-E6A21DE41A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041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Магические существа обладают необычной внешностью и волшебными способностями. Среди них встречаются и добрые, с которыми Гарри Поттер смог подружиться, и злые, которые опасны и коварны.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822CF-7429-452F-944D-E6A21DE41A9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056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822CF-7429-452F-944D-E6A21DE41A9C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822CF-7429-452F-944D-E6A21DE41A9C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822CF-7429-452F-944D-E6A21DE41A9C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Управляющая кнопка: в начало 5">
            <a:hlinkClick r:id="rId2" action="ppaction://hlinksldjump" highlightClick="1"/>
          </p:cNvPr>
          <p:cNvSpPr/>
          <p:nvPr userDrawn="1"/>
        </p:nvSpPr>
        <p:spPr>
          <a:xfrm>
            <a:off x="8506780" y="4869160"/>
            <a:ext cx="360040" cy="360040"/>
          </a:xfrm>
          <a:prstGeom prst="actionButtonBeginning">
            <a:avLst/>
          </a:pr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1543C-034B-461E-91EB-9D97C769479E}" type="datetimeFigureOut">
              <a:rPr lang="ru-RU" smtClean="0"/>
              <a:pPr/>
              <a:t>22.05.2018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DD390-7C7D-4280-A706-D04B456CD4B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1.xml"/><Relationship Id="rId18" Type="http://schemas.openxmlformats.org/officeDocument/2006/relationships/slide" Target="slide17.xml"/><Relationship Id="rId3" Type="http://schemas.openxmlformats.org/officeDocument/2006/relationships/image" Target="../media/image5.jpeg"/><Relationship Id="rId7" Type="http://schemas.openxmlformats.org/officeDocument/2006/relationships/slide" Target="slide6.xml"/><Relationship Id="rId12" Type="http://schemas.openxmlformats.org/officeDocument/2006/relationships/slide" Target="slide12.xml"/><Relationship Id="rId17" Type="http://schemas.openxmlformats.org/officeDocument/2006/relationships/slide" Target="slide14.xml"/><Relationship Id="rId2" Type="http://schemas.openxmlformats.org/officeDocument/2006/relationships/notesSlide" Target="../notesSlides/notesSlide2.xml"/><Relationship Id="rId16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image" Target="../media/image6.gif"/><Relationship Id="rId15" Type="http://schemas.openxmlformats.org/officeDocument/2006/relationships/slide" Target="slide16.xml"/><Relationship Id="rId10" Type="http://schemas.openxmlformats.org/officeDocument/2006/relationships/slide" Target="slide9.xml"/><Relationship Id="rId4" Type="http://schemas.openxmlformats.org/officeDocument/2006/relationships/slide" Target="slide4.xml"/><Relationship Id="rId9" Type="http://schemas.openxmlformats.org/officeDocument/2006/relationships/slide" Target="slide8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00808"/>
            <a:ext cx="734481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Магические </a:t>
            </a:r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существа</a:t>
            </a:r>
            <a:r>
              <a:rPr lang="en-US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/>
            </a:r>
            <a:br>
              <a:rPr lang="en-US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r>
              <a:rPr lang="ru-RU" sz="3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 произведениям о Гарри Поттере</a:t>
            </a:r>
            <a:endParaRPr lang="ru-RU" sz="3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music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4462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5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Фестрал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589240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Крылатый конь, которого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может видеть только человек, познавший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смерть,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для других людей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он остается невидимым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не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2832" y="1412776"/>
            <a:ext cx="6238336" cy="374634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Пикси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45224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Ярко-синего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цвета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,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необыкновенно проказливы,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обожают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зловредные шуточки и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проделки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,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умеют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летать, часто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хватают неосторожных людей за уши и поднимают</a:t>
            </a:r>
          </a:p>
        </p:txBody>
      </p:sp>
      <p:pic>
        <p:nvPicPr>
          <p:cNvPr id="4" name="Рисунок 3" descr="р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196752"/>
            <a:ext cx="3816424" cy="419093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Дракон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45224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Огромный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летающий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ящер, способен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извергать огонь из пасти и крошить кости жертв одним ударом хвоста</a:t>
            </a: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1" y="1196752"/>
            <a:ext cx="5976663" cy="415046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Русалки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805264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Это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разумный водяной народ, представители которого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внешне 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отличаются друг от друга так же, как и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люди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шнев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3649" y="1844824"/>
            <a:ext cx="7316703" cy="309634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Дементор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805264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Слепые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существа, которые питаются человеческими, преимущественно светлыми, эмоциями</a:t>
            </a:r>
          </a:p>
        </p:txBody>
      </p:sp>
      <p:pic>
        <p:nvPicPr>
          <p:cNvPr id="4" name="Рисунок 3" descr="о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1340768"/>
            <a:ext cx="3420988" cy="4462159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Арагог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661248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Паук-акромантул величиной с небольшого слона,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основал колонию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акромантулов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о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4522" y="1340768"/>
            <a:ext cx="6194957" cy="388843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Василиск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80526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 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Король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Змей,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может достигать размеров воистину гигантских, а срок жизни его — многие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столетия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1924" y="1484784"/>
            <a:ext cx="5940152" cy="396010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5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Смеркут</a:t>
            </a:r>
            <a:endParaRPr lang="ru-RU" sz="4500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517232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В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стречается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только в тропических странах. С виду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похож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на черный плащ в полдюйма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толщиной.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Ведет ночной образ жизни, во время охоты стелется над самой землей</a:t>
            </a:r>
          </a:p>
        </p:txBody>
      </p:sp>
      <p:pic>
        <p:nvPicPr>
          <p:cNvPr id="4" name="Рисунок 3" descr="Смерку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1" y="1144496"/>
            <a:ext cx="4320479" cy="428344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ыкивпипре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348880"/>
            <a:ext cx="5424378" cy="36893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539552" y="620688"/>
            <a:ext cx="5256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Магические существа придуманы и описаны писателями. Каждый читатель представляет их себе по-своему. Этим они и интересны.</a:t>
            </a:r>
            <a:endParaRPr lang="ru-RU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852936"/>
            <a:ext cx="25922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Читайте фэнтези, выдумывайте, фантазируйте, создавайте свои миры! </a:t>
            </a:r>
            <a:endParaRPr lang="ru-RU" sz="2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3384376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Презентацию подготовила 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ru-RU" sz="3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Колегова Анастасия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algn="r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Образовательный Центр «Нива»</a:t>
            </a:r>
          </a:p>
          <a:p>
            <a:pPr algn="r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2018</a:t>
            </a:r>
          </a:p>
          <a:p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Руководитель проекта</a:t>
            </a:r>
          </a:p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</a:p>
          <a:p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Черемухина </a:t>
            </a:r>
          </a:p>
          <a:p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Ангелина</a:t>
            </a:r>
          </a:p>
          <a:p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Геннадиевна</a:t>
            </a:r>
          </a:p>
          <a:p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 descr="7wO_iWPm8t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332656"/>
            <a:ext cx="4032448" cy="403244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5013176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Давайте познакомимся с ними!</a:t>
            </a:r>
            <a:endParaRPr lang="ru-RU" sz="36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268760"/>
            <a:ext cx="33843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Гарри, обычный мальчик из Лондона, оказывается в фантастическом мире, где существуют волшебные предметы, действуют древние заклинания, живут великие волшебники  и, конечно, волшебные создания.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Рисунок 4" descr="орпвампвакг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84784"/>
            <a:ext cx="3822532" cy="252028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548680"/>
            <a:ext cx="396044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Источники информации</a:t>
            </a:r>
          </a:p>
          <a:p>
            <a:pPr fontAlgn="base"/>
            <a:endParaRPr lang="ru-RU" sz="2400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1.  Джоан Роулинг. Серия книг о Гарри Поттере</a:t>
            </a:r>
          </a:p>
          <a:p>
            <a:pPr fontAlgn="base"/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Философский камень</a:t>
            </a: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Тайная 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комната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узник Азкабана</a:t>
            </a: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Кубок Огня</a:t>
            </a: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Орден Феникса</a:t>
            </a: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Принц-полукровка</a:t>
            </a: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Гарри </a:t>
            </a:r>
            <a:r>
              <a:rPr lang="ru-RU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Поттер и Дары </a:t>
            </a: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Смерти</a:t>
            </a:r>
          </a:p>
          <a:p>
            <a:pPr fontAlgn="base"/>
            <a:endParaRPr lang="ru-RU" dirty="0" smtClean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pPr fontAlgn="base"/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2.  Интернет ресусы: википедия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Рисунок 2" descr="рпчныты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3501008"/>
            <a:ext cx="4272475" cy="3024336"/>
          </a:xfrm>
          <a:prstGeom prst="rect">
            <a:avLst/>
          </a:prstGeom>
          <a:ln>
            <a:solidFill>
              <a:srgbClr val="000000"/>
            </a:solidFill>
          </a:ln>
          <a:effectLst>
            <a:softEdge rad="3175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476672"/>
            <a:ext cx="8748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Я очень люблю читать книги в стиле фэнтези.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Писатели придумали огромное количество миров. В них обитают существа, которых не встретишь в нашей реальности.</a:t>
            </a:r>
          </a:p>
          <a:p>
            <a:pPr algn="ctr"/>
            <a:endParaRPr lang="ru-RU" sz="2000" b="1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20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Давайте познакомимся с магическими существами книг о Гарри Поттере писательницы Джоан Роулинг.</a:t>
            </a:r>
            <a:endParaRPr lang="ru-RU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4" name="Рисунок 23" descr="Книги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1007" y="4725144"/>
            <a:ext cx="3101987" cy="1979068"/>
          </a:xfrm>
          <a:prstGeom prst="rect">
            <a:avLst/>
          </a:prstGeom>
        </p:spPr>
      </p:pic>
      <p:grpSp>
        <p:nvGrpSpPr>
          <p:cNvPr id="49" name="Группа 48"/>
          <p:cNvGrpSpPr/>
          <p:nvPr/>
        </p:nvGrpSpPr>
        <p:grpSpPr>
          <a:xfrm>
            <a:off x="638019" y="2204864"/>
            <a:ext cx="7867962" cy="3585599"/>
            <a:chOff x="467544" y="2708920"/>
            <a:chExt cx="7867962" cy="3585599"/>
          </a:xfrm>
        </p:grpSpPr>
        <p:grpSp>
          <p:nvGrpSpPr>
            <p:cNvPr id="48" name="Группа 47"/>
            <p:cNvGrpSpPr/>
            <p:nvPr/>
          </p:nvGrpSpPr>
          <p:grpSpPr>
            <a:xfrm>
              <a:off x="467544" y="2708920"/>
              <a:ext cx="2650482" cy="3513591"/>
              <a:chOff x="467544" y="2852936"/>
              <a:chExt cx="2650482" cy="3513591"/>
            </a:xfrm>
          </p:grpSpPr>
          <p:grpSp>
            <p:nvGrpSpPr>
              <p:cNvPr id="25" name="Группа 24"/>
              <p:cNvGrpSpPr/>
              <p:nvPr/>
            </p:nvGrpSpPr>
            <p:grpSpPr>
              <a:xfrm>
                <a:off x="467544" y="2852936"/>
                <a:ext cx="2124315" cy="1010299"/>
                <a:chOff x="5940152" y="0"/>
                <a:chExt cx="2124315" cy="1010299"/>
              </a:xfrm>
            </p:grpSpPr>
            <p:pic>
              <p:nvPicPr>
                <p:cNvPr id="6" name="Picture 4" descr="Похожее изображение">
                  <a:hlinkClick r:id="rId4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0"/>
                  <a:ext cx="952114" cy="101029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" name="TextBox 10"/>
                <p:cNvSpPr txBox="1"/>
                <p:nvPr/>
              </p:nvSpPr>
              <p:spPr>
                <a:xfrm>
                  <a:off x="6948264" y="332656"/>
                  <a:ext cx="111620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Единорог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grpSp>
            <p:nvGrpSpPr>
              <p:cNvPr id="26" name="Группа 25"/>
              <p:cNvGrpSpPr/>
              <p:nvPr/>
            </p:nvGrpSpPr>
            <p:grpSpPr>
              <a:xfrm>
                <a:off x="467544" y="3501008"/>
                <a:ext cx="1919644" cy="971744"/>
                <a:chOff x="5940152" y="620688"/>
                <a:chExt cx="1919644" cy="971744"/>
              </a:xfrm>
            </p:grpSpPr>
            <p:pic>
              <p:nvPicPr>
                <p:cNvPr id="3076" name="Picture 4" descr="Похожее изображение">
                  <a:hlinkClick r:id="rId6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620688"/>
                  <a:ext cx="915779" cy="9717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2" name="TextBox 11"/>
                <p:cNvSpPr txBox="1"/>
                <p:nvPr/>
              </p:nvSpPr>
              <p:spPr>
                <a:xfrm>
                  <a:off x="6948264" y="908720"/>
                  <a:ext cx="9115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Феникс</a:t>
                  </a:r>
                  <a:endParaRPr lang="ru-RU" dirty="0"/>
                </a:p>
              </p:txBody>
            </p:sp>
          </p:grpSp>
          <p:grpSp>
            <p:nvGrpSpPr>
              <p:cNvPr id="27" name="Группа 26"/>
              <p:cNvGrpSpPr/>
              <p:nvPr/>
            </p:nvGrpSpPr>
            <p:grpSpPr>
              <a:xfrm>
                <a:off x="467544" y="4077072"/>
                <a:ext cx="2234666" cy="1008112"/>
                <a:chOff x="5940152" y="1196752"/>
                <a:chExt cx="2234666" cy="1008112"/>
              </a:xfrm>
            </p:grpSpPr>
            <p:pic>
              <p:nvPicPr>
                <p:cNvPr id="7" name="Picture 4" descr="Похожее изображение">
                  <a:hlinkClick r:id="rId7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1196752"/>
                  <a:ext cx="950053" cy="100811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3" name="TextBox 12"/>
                <p:cNvSpPr txBox="1"/>
                <p:nvPr/>
              </p:nvSpPr>
              <p:spPr>
                <a:xfrm>
                  <a:off x="6948264" y="1484784"/>
                  <a:ext cx="12265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Гиппогриф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grpSp>
            <p:nvGrpSpPr>
              <p:cNvPr id="28" name="Группа 27"/>
              <p:cNvGrpSpPr/>
              <p:nvPr/>
            </p:nvGrpSpPr>
            <p:grpSpPr>
              <a:xfrm>
                <a:off x="467544" y="4725144"/>
                <a:ext cx="2650482" cy="993311"/>
                <a:chOff x="6084168" y="2564904"/>
                <a:chExt cx="2650482" cy="993311"/>
              </a:xfrm>
            </p:grpSpPr>
            <p:pic>
              <p:nvPicPr>
                <p:cNvPr id="8" name="Picture 4" descr="Похожее изображение">
                  <a:hlinkClick r:id="rId8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84168" y="2564904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" name="TextBox 15"/>
                <p:cNvSpPr txBox="1"/>
                <p:nvPr/>
              </p:nvSpPr>
              <p:spPr>
                <a:xfrm>
                  <a:off x="6948264" y="2852936"/>
                  <a:ext cx="178638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Домовые эльфы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grpSp>
            <p:nvGrpSpPr>
              <p:cNvPr id="29" name="Группа 28"/>
              <p:cNvGrpSpPr/>
              <p:nvPr/>
            </p:nvGrpSpPr>
            <p:grpSpPr>
              <a:xfrm>
                <a:off x="467544" y="5373216"/>
                <a:ext cx="2104887" cy="993311"/>
                <a:chOff x="5940152" y="2492896"/>
                <a:chExt cx="2104887" cy="993311"/>
              </a:xfrm>
            </p:grpSpPr>
            <p:pic>
              <p:nvPicPr>
                <p:cNvPr id="14" name="Picture 4" descr="Похожее изображение">
                  <a:hlinkClick r:id="rId9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2492896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7" name="TextBox 16"/>
                <p:cNvSpPr txBox="1"/>
                <p:nvPr/>
              </p:nvSpPr>
              <p:spPr>
                <a:xfrm>
                  <a:off x="6948264" y="2780928"/>
                  <a:ext cx="109677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Патронус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7" name="Группа 46"/>
            <p:cNvGrpSpPr/>
            <p:nvPr/>
          </p:nvGrpSpPr>
          <p:grpSpPr>
            <a:xfrm>
              <a:off x="3563888" y="2708920"/>
              <a:ext cx="2005501" cy="2865519"/>
              <a:chOff x="3059832" y="2852936"/>
              <a:chExt cx="2005501" cy="2865519"/>
            </a:xfrm>
          </p:grpSpPr>
          <p:grpSp>
            <p:nvGrpSpPr>
              <p:cNvPr id="30" name="Группа 29"/>
              <p:cNvGrpSpPr/>
              <p:nvPr/>
            </p:nvGrpSpPr>
            <p:grpSpPr>
              <a:xfrm>
                <a:off x="3059832" y="2852936"/>
                <a:ext cx="1986200" cy="993311"/>
                <a:chOff x="5940152" y="3068960"/>
                <a:chExt cx="1986200" cy="993311"/>
              </a:xfrm>
            </p:grpSpPr>
            <p:pic>
              <p:nvPicPr>
                <p:cNvPr id="15" name="Picture 4" descr="Похожее изображение">
                  <a:hlinkClick r:id="rId10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3068960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TextBox 19"/>
                <p:cNvSpPr txBox="1"/>
                <p:nvPr/>
              </p:nvSpPr>
              <p:spPr>
                <a:xfrm>
                  <a:off x="6948264" y="3429000"/>
                  <a:ext cx="97808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Кентавр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grpSp>
            <p:nvGrpSpPr>
              <p:cNvPr id="31" name="Группа 30"/>
              <p:cNvGrpSpPr/>
              <p:nvPr/>
            </p:nvGrpSpPr>
            <p:grpSpPr>
              <a:xfrm>
                <a:off x="3059832" y="3501008"/>
                <a:ext cx="2005501" cy="993311"/>
                <a:chOff x="5940152" y="3717032"/>
                <a:chExt cx="2005501" cy="993311"/>
              </a:xfrm>
            </p:grpSpPr>
            <p:pic>
              <p:nvPicPr>
                <p:cNvPr id="18" name="Picture 4" descr="Похожее изображение">
                  <a:hlinkClick r:id="rId11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40152" y="3717032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TextBox 20"/>
                <p:cNvSpPr txBox="1"/>
                <p:nvPr/>
              </p:nvSpPr>
              <p:spPr>
                <a:xfrm>
                  <a:off x="6948264" y="4005064"/>
                  <a:ext cx="99738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Фестрал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pic>
            <p:nvPicPr>
              <p:cNvPr id="22" name="Picture 4" descr="Похожее изображение">
                <a:hlinkClick r:id="rId12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9832" y="4725144"/>
                <a:ext cx="936104" cy="993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3" name="Группа 42"/>
              <p:cNvGrpSpPr/>
              <p:nvPr/>
            </p:nvGrpSpPr>
            <p:grpSpPr>
              <a:xfrm>
                <a:off x="3059832" y="4149080"/>
                <a:ext cx="1789801" cy="993311"/>
                <a:chOff x="2987824" y="4149080"/>
                <a:chExt cx="1789801" cy="993311"/>
              </a:xfrm>
            </p:grpSpPr>
            <p:pic>
              <p:nvPicPr>
                <p:cNvPr id="19" name="Picture 4" descr="Похожее изображение">
                  <a:hlinkClick r:id="rId13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87824" y="4149080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TextBox 31"/>
                <p:cNvSpPr txBox="1"/>
                <p:nvPr/>
              </p:nvSpPr>
              <p:spPr>
                <a:xfrm>
                  <a:off x="3995936" y="4437112"/>
                  <a:ext cx="78168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Пикси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sp>
            <p:nvSpPr>
              <p:cNvPr id="33" name="TextBox 32"/>
              <p:cNvSpPr txBox="1"/>
              <p:nvPr/>
            </p:nvSpPr>
            <p:spPr>
              <a:xfrm>
                <a:off x="4067944" y="5013176"/>
                <a:ext cx="9155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rPr>
                  <a:t>Дракон</a:t>
                </a:r>
                <a:endParaRPr lang="ru-RU" dirty="0">
                  <a:solidFill>
                    <a:schemeClr val="accent5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grpSp>
          <p:nvGrpSpPr>
            <p:cNvPr id="46" name="Группа 45"/>
            <p:cNvGrpSpPr/>
            <p:nvPr/>
          </p:nvGrpSpPr>
          <p:grpSpPr>
            <a:xfrm>
              <a:off x="6012160" y="2708920"/>
              <a:ext cx="2323346" cy="3585599"/>
              <a:chOff x="5724128" y="2852936"/>
              <a:chExt cx="2323346" cy="3585599"/>
            </a:xfrm>
          </p:grpSpPr>
          <p:pic>
            <p:nvPicPr>
              <p:cNvPr id="35" name="Picture 4" descr="Похожее изображение">
                <a:hlinkClick r:id="rId14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4128" y="4149080"/>
                <a:ext cx="936104" cy="993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6" name="Picture 4" descr="Похожее изображение">
                <a:hlinkClick r:id="rId15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4128" y="4797152"/>
                <a:ext cx="936104" cy="993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4" name="Группа 43"/>
              <p:cNvGrpSpPr/>
              <p:nvPr/>
            </p:nvGrpSpPr>
            <p:grpSpPr>
              <a:xfrm>
                <a:off x="5724128" y="2852936"/>
                <a:ext cx="2116559" cy="993311"/>
                <a:chOff x="5724128" y="2852936"/>
                <a:chExt cx="2116559" cy="993311"/>
              </a:xfrm>
            </p:grpSpPr>
            <p:pic>
              <p:nvPicPr>
                <p:cNvPr id="23" name="Picture 4" descr="Похожее изображение">
                  <a:hlinkClick r:id="rId16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24128" y="2852936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7" name="TextBox 36"/>
                <p:cNvSpPr txBox="1"/>
                <p:nvPr/>
              </p:nvSpPr>
              <p:spPr>
                <a:xfrm>
                  <a:off x="6876256" y="3140968"/>
                  <a:ext cx="96443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Русалки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grpSp>
            <p:nvGrpSpPr>
              <p:cNvPr id="45" name="Группа 44"/>
              <p:cNvGrpSpPr/>
              <p:nvPr/>
            </p:nvGrpSpPr>
            <p:grpSpPr>
              <a:xfrm>
                <a:off x="5724128" y="3501008"/>
                <a:ext cx="2323346" cy="993311"/>
                <a:chOff x="5724128" y="3501008"/>
                <a:chExt cx="2323346" cy="993311"/>
              </a:xfrm>
            </p:grpSpPr>
            <p:pic>
              <p:nvPicPr>
                <p:cNvPr id="34" name="Picture 4" descr="Похожее изображение">
                  <a:hlinkClick r:id="rId17" action="ppaction://hlinksldjump"/>
                </p:cNvPr>
                <p:cNvPicPr>
                  <a:picLocks noChangeAspect="1" noChangeArrowheads="1" noCrop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24128" y="3501008"/>
                  <a:ext cx="936104" cy="993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8" name="TextBox 37"/>
                <p:cNvSpPr txBox="1"/>
                <p:nvPr/>
              </p:nvSpPr>
              <p:spPr>
                <a:xfrm>
                  <a:off x="6876256" y="3789040"/>
                  <a:ext cx="11712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dirty="0" smtClean="0">
                      <a:solidFill>
                        <a:schemeClr val="accent5">
                          <a:lumMod val="40000"/>
                          <a:lumOff val="60000"/>
                        </a:schemeClr>
                      </a:solidFill>
                    </a:rPr>
                    <a:t>Дементор</a:t>
                  </a:r>
                  <a:endParaRPr lang="ru-RU" dirty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>
                <a:off x="6876256" y="4437112"/>
                <a:ext cx="82971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rPr>
                  <a:t>Арагог</a:t>
                </a:r>
                <a:endParaRPr lang="ru-RU" dirty="0">
                  <a:solidFill>
                    <a:schemeClr val="accent5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6876256" y="5085184"/>
                <a:ext cx="10903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rPr>
                  <a:t>Василиск</a:t>
                </a:r>
                <a:endParaRPr lang="ru-RU" dirty="0">
                  <a:solidFill>
                    <a:schemeClr val="accent5">
                      <a:lumMod val="40000"/>
                      <a:lumOff val="60000"/>
                    </a:schemeClr>
                  </a:solidFill>
                </a:endParaRPr>
              </a:p>
            </p:txBody>
          </p:sp>
          <p:pic>
            <p:nvPicPr>
              <p:cNvPr id="41" name="Picture 4" descr="Похожее изображение">
                <a:hlinkClick r:id="rId18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24128" y="5445224"/>
                <a:ext cx="936104" cy="9933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2" name="TextBox 41"/>
              <p:cNvSpPr txBox="1"/>
              <p:nvPr/>
            </p:nvSpPr>
            <p:spPr>
              <a:xfrm>
                <a:off x="6876256" y="5733256"/>
                <a:ext cx="100219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rPr>
                  <a:t>Смеркут</a:t>
                </a:r>
                <a:endParaRPr lang="ru-RU" dirty="0">
                  <a:solidFill>
                    <a:schemeClr val="accent5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Единорог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412776"/>
            <a:ext cx="5328592" cy="399644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83568" y="5657671"/>
            <a:ext cx="81369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Выглядит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как изящный конь чистейшей белой масти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с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жемчужной гривой, золотыми копытами и длинным прямым витым рогом на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голове</a:t>
            </a:r>
            <a:endParaRPr lang="ru-RU" sz="20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Феникс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661248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Великолепная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алая птица величиной с лебедя, с длинным золотым хвостом, золотыми когтями и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клювом.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Умирая, вспыхивает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и сгорает, после чего возрождается из пепла в виде птенца</a:t>
            </a:r>
          </a:p>
        </p:txBody>
      </p:sp>
      <p:pic>
        <p:nvPicPr>
          <p:cNvPr id="4" name="Рисунок 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268760"/>
            <a:ext cx="3312368" cy="452248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Гиппогриф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4522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Имеет туловище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, задние ноги и хвост коня, передние лапы, крылья и голова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орла,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стального цвета клюв и огромные блестящие, как апельсины, глаза</a:t>
            </a:r>
          </a:p>
        </p:txBody>
      </p:sp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8325" y="1466292"/>
            <a:ext cx="5416320" cy="392541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Домовые эльфы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661248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Очень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небольшого роста, обычно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лысые,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 огромными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ушами, обладают своей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эльфийской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магией,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способны на такое волшебство, на которое не способны маги-люди</a:t>
            </a:r>
          </a:p>
        </p:txBody>
      </p:sp>
      <p:pic>
        <p:nvPicPr>
          <p:cNvPr id="8" name="Рисунок 7" descr="а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1255159"/>
            <a:ext cx="3672408" cy="4264074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Патронус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517232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Магическая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сущность, вызываемая заклинанием «Экспекто патронум». Служит как защита от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Дементоров.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Может 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выглядеть как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облако серебристого пара, так и обретать различные формы</a:t>
            </a:r>
          </a:p>
        </p:txBody>
      </p:sp>
      <p:pic>
        <p:nvPicPr>
          <p:cNvPr id="4" name="Рисунок 3" descr="ек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9137" y="1585912"/>
            <a:ext cx="7705725" cy="3686175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Кентавр</a:t>
            </a:r>
            <a:endParaRPr lang="ru-RU" dirty="0">
              <a:solidFill>
                <a:schemeClr val="tx2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5589240"/>
            <a:ext cx="8496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Выглядит 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как лошадь, у которой вместо шеи и головы находится торс человека</a:t>
            </a:r>
            <a:r>
              <a:rPr lang="ru-RU" sz="20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  <a:r>
              <a:rPr lang="ru-RU" sz="2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Это очень гордый народ, вечно противопоставляющий себя людям</a:t>
            </a:r>
          </a:p>
        </p:txBody>
      </p:sp>
      <p:pic>
        <p:nvPicPr>
          <p:cNvPr id="4" name="Рисунок 3" descr="ле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5173" y="1497478"/>
            <a:ext cx="4053653" cy="386304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365</Words>
  <Application>Microsoft Office PowerPoint</Application>
  <PresentationFormat>Экран (4:3)</PresentationFormat>
  <Paragraphs>80</Paragraphs>
  <Slides>20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Batang</vt:lpstr>
      <vt:lpstr>Arial</vt:lpstr>
      <vt:lpstr>Calibri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Единорог</vt:lpstr>
      <vt:lpstr>Феникс</vt:lpstr>
      <vt:lpstr>Гиппогриф</vt:lpstr>
      <vt:lpstr>Домовые эльфы</vt:lpstr>
      <vt:lpstr>Патронус</vt:lpstr>
      <vt:lpstr>Кентавр</vt:lpstr>
      <vt:lpstr>Фестрал</vt:lpstr>
      <vt:lpstr>Пикси</vt:lpstr>
      <vt:lpstr>Дракон</vt:lpstr>
      <vt:lpstr>Русалки</vt:lpstr>
      <vt:lpstr>Дементор</vt:lpstr>
      <vt:lpstr>Арагог</vt:lpstr>
      <vt:lpstr>Василиск</vt:lpstr>
      <vt:lpstr>Смеркут</vt:lpstr>
      <vt:lpstr>Презентация PowerPoint</vt:lpstr>
      <vt:lpstr>Презентация PowerPoint</vt:lpstr>
      <vt:lpstr>Презентация PowerPoint</vt:lpstr>
    </vt:vector>
  </TitlesOfParts>
  <Company>Образовательный центр "НИВА"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презентаций 2018</dc:title>
  <dc:subject>Магические существа (по произведениям о Гарри Поттере)</dc:subject>
  <dc:creator>Коллегова Анастасия</dc:creator>
  <cp:lastModifiedBy>Пользователь</cp:lastModifiedBy>
  <cp:revision>55</cp:revision>
  <dcterms:created xsi:type="dcterms:W3CDTF">2018-03-05T15:56:17Z</dcterms:created>
  <dcterms:modified xsi:type="dcterms:W3CDTF">2018-05-22T09:56:19Z</dcterms:modified>
</cp:coreProperties>
</file>