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7629" autoAdjust="0"/>
  </p:normalViewPr>
  <p:slideViewPr>
    <p:cSldViewPr>
      <p:cViewPr varScale="1">
        <p:scale>
          <a:sx n="98" d="100"/>
          <a:sy n="98" d="100"/>
        </p:scale>
        <p:origin x="189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7 «А»</a:t>
            </a:r>
            <a:endParaRPr lang="ru-RU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1-1D7D-4C60-9BF6-60D626973771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3-1D7D-4C60-9BF6-60D626973771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1D7D-4C60-9BF6-60D626973771}"/>
              </c:ext>
            </c:extLst>
          </c:dPt>
          <c:dPt>
            <c:idx val="3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7-1D7D-4C60-9BF6-60D626973771}"/>
              </c:ext>
            </c:extLst>
          </c:dPt>
          <c:cat>
            <c:strRef>
              <c:f>Лист1!$A$2:$A$5</c:f>
              <c:strCache>
                <c:ptCount val="4"/>
                <c:pt idx="0">
                  <c:v>Дигиталы</c:v>
                </c:pt>
                <c:pt idx="1">
                  <c:v>Кинестеты</c:v>
                </c:pt>
                <c:pt idx="2">
                  <c:v>Аудиалы</c:v>
                </c:pt>
                <c:pt idx="3">
                  <c:v>Визуалы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5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D7D-4C60-9BF6-60D6269737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7 «Б»</a:t>
            </a:r>
            <a:endParaRPr lang="ru-RU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1-A193-4A9E-9EC1-1F088774C71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3-A193-4A9E-9EC1-1F088774C71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A193-4A9E-9EC1-1F088774C71C}"/>
              </c:ext>
            </c:extLst>
          </c:dPt>
          <c:dPt>
            <c:idx val="3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7-A193-4A9E-9EC1-1F088774C71C}"/>
              </c:ext>
            </c:extLst>
          </c:dPt>
          <c:cat>
            <c:strRef>
              <c:f>Лист1!$A$2:$A$5</c:f>
              <c:strCache>
                <c:ptCount val="4"/>
                <c:pt idx="0">
                  <c:v>Дигиталы</c:v>
                </c:pt>
                <c:pt idx="1">
                  <c:v>Кинестеты</c:v>
                </c:pt>
                <c:pt idx="2">
                  <c:v>Аудиалы</c:v>
                </c:pt>
                <c:pt idx="3">
                  <c:v>Визуалы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10</c:v>
                </c:pt>
                <c:pt idx="2">
                  <c:v>1.1399999999999999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93-4A9E-9EC1-1F088774C7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A373E-8217-4EF7-99BE-DB73F3CF8C83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F7653-BA44-4D82-8D65-B31A03372DC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592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Цифры, картинки, звуки, предметы. Всё это</a:t>
            </a:r>
            <a:r>
              <a:rPr lang="ru-RU" baseline="0" dirty="0" smtClean="0"/>
              <a:t> большинство людей встречает каждый день. Волей-неволей он запоминает определённые моменты из жизни. И я решил разобраться, как люди воспринимают, хранят и воспроизводят информацию.</a:t>
            </a:r>
          </a:p>
          <a:p>
            <a:r>
              <a:rPr lang="ru-RU" baseline="0" dirty="0" smtClean="0"/>
              <a:t>В этой работе я расскажу о типах восприятия информации, подробно остановлюсь на одном из них и приведу статистику.</a:t>
            </a:r>
          </a:p>
          <a:p>
            <a:r>
              <a:rPr lang="ru-RU" baseline="0" dirty="0" smtClean="0"/>
              <a:t>Начнём с того, что людей по репрезентативной системе (типу восприятия информации) делят на 4 основных группы: аудиалы, визуалы, кинестетики и дигиталы. Аудиалы лучше всего запоминают звуковую информацию, визуалы – зрительно, кинестетикам нужно совершать действия для запоминания. О вот кто такие дигиталы? Как они запоминают информацию? Как с ними надо разговаривать? На эти вопросы вы будете узнавать ответы из данной презентации.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F7653-BA44-4D82-8D65-B31A03372DC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2025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 начну я с предшественников дигиталов – миллениалов. По-другому их называют «Поколением Питера Пена».</a:t>
            </a:r>
            <a:r>
              <a:rPr lang="ru-RU" baseline="0" dirty="0" smtClean="0"/>
              <a:t> (см. слайд)</a:t>
            </a:r>
          </a:p>
          <a:p>
            <a:r>
              <a:rPr lang="ru-RU" baseline="0" dirty="0" smtClean="0"/>
              <a:t>Было отмечено, что поколение «игрек» не торопится принимать на себя обязательства взрослой жизни из-за негативного примера предыдущего поколения ( поколение Х). </a:t>
            </a:r>
          </a:p>
          <a:p>
            <a:r>
              <a:rPr lang="ru-RU" baseline="0" dirty="0" smtClean="0"/>
              <a:t>«Предыдущее поколение обзаводилось семьями, начинали карьеру – и делали это незамедлительно. И сегодня молодые люди видят: имея такой подход к жизни, их родители развелись и имеют нелюбимую работу. Большинство представителей2 поколения «игрек» хочет семью, но они хотят сделать правильный выбор с первого раза, и то же самое с работой.»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F7653-BA44-4D82-8D65-B31A03372DC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677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начала,</a:t>
            </a:r>
            <a:r>
              <a:rPr lang="ru-RU" baseline="0" dirty="0" smtClean="0"/>
              <a:t> мы должны узнать основоположника дигиталов.</a:t>
            </a:r>
          </a:p>
          <a:p>
            <a:r>
              <a:rPr lang="ru-RU" baseline="0" dirty="0" smtClean="0"/>
              <a:t>Марк Пренский – американский писатель и оратор по образованию. Он известен как популяризатор терминов «цифровой абориген», «цифровые иммигранты». Именно он впервые поведал миру о новом поколении людей.</a:t>
            </a:r>
          </a:p>
          <a:p>
            <a:r>
              <a:rPr lang="ru-RU" baseline="0" dirty="0" smtClean="0"/>
              <a:t>Но выделение дигиталов в самостоятельную группу наряду с людьми, которые разделены в зависимости от доминирования конкретного анализатора, достаточно спорно. Логическое мышление к органам чувств отнести невозможно, его, скорее, можно определить как способ обработки информации.</a:t>
            </a:r>
          </a:p>
          <a:p>
            <a:r>
              <a:rPr lang="ru-RU" baseline="0" dirty="0" smtClean="0"/>
              <a:t>Дигиталы – это те, у которых отмечаются высокие способности к анализу.</a:t>
            </a:r>
          </a:p>
          <a:p>
            <a:r>
              <a:rPr lang="ru-RU" baseline="0" dirty="0" smtClean="0"/>
              <a:t>Как узнать, что человек рядом – дигитал?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Часто его речь малоэмоциональная, он использует такие конструкции: «во-первых,… во-вторых», «следовательно», «логично».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Он редко говорит о красоте чего бы то ни было, но сразу отмечает функциональность вещи или пользу.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Такой человек редко смотрит в глаза – визуальный контакт его отвлекает, взгляд другого человека является для него «лишней» информацией.</a:t>
            </a:r>
          </a:p>
          <a:p>
            <a:pPr marL="0" indent="0">
              <a:buNone/>
            </a:pPr>
            <a:r>
              <a:rPr lang="ru-RU" baseline="0" dirty="0" smtClean="0"/>
              <a:t>Существует мнение, что дискреты являются бывшими кинестетиками, которые вследствие травмирующих ситуаций научились скрывать свои чувства, контролировать эмоции и предпочтения. Так это или нет на самом деле, психология однозначного ответа не даёт.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F7653-BA44-4D82-8D65-B31A03372DC8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239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Исследование</a:t>
            </a:r>
            <a:r>
              <a:rPr lang="ru-RU" baseline="0" dirty="0" smtClean="0"/>
              <a:t> проведено на обучающихся в седьмой параллели Сергиево-Посадской гимназии имени И.Б.Ольбинского.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F7653-BA44-4D82-8D65-B31A03372DC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961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</a:t>
            </a:r>
            <a:r>
              <a:rPr lang="ru-RU" baseline="0" dirty="0" smtClean="0"/>
              <a:t> взрослыми людьми всё понятно, а что делать, если ребёнок – дигитал?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F7653-BA44-4D82-8D65-B31A03372DC8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929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029123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1706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15132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37007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360838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15824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281688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00506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1607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95521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96201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6E195-2774-42C0-A2D4-661ABB743880}" type="datetimeFigureOut">
              <a:rPr lang="ru-RU" smtClean="0"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93DC3-D8DF-4154-985A-EA8717FFE0B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811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1.xml"/><Relationship Id="rId7" Type="http://schemas.openxmlformats.org/officeDocument/2006/relationships/slide" Target="slide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5.xml"/><Relationship Id="rId5" Type="http://schemas.openxmlformats.org/officeDocument/2006/relationships/image" Target="../media/image1.jpg"/><Relationship Id="rId10" Type="http://schemas.microsoft.com/office/2007/relationships/hdphoto" Target="../media/hdphoto1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ychologies.ru/roditeli/children/digital-natives-kak-uchit-sovremennyih-detey/" TargetMode="External"/><Relationship Id="rId2" Type="http://schemas.openxmlformats.org/officeDocument/2006/relationships/hyperlink" Target="https://ru.wikipedia.org/wiki/&#1055;&#1086;&#1082;&#1086;&#1083;&#1077;&#1085;&#1080;&#1077;_Y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mozgius.ru/psihologiya/lichnost/digital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3082077"/>
            <a:ext cx="6120680" cy="93610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409168" y="2492896"/>
            <a:ext cx="83256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учить дигитала?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>
            <a:hlinkClick r:id="rId7" action="ppaction://hlinksldjump"/>
          </p:cNvPr>
          <p:cNvSpPr txBox="1"/>
          <p:nvPr/>
        </p:nvSpPr>
        <p:spPr>
          <a:xfrm rot="2143074" flipH="1">
            <a:off x="6673520" y="3056713"/>
            <a:ext cx="1512168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>
            <a:hlinkClick r:id="" action="ppaction://hlinkshowjump?jump=nextslide"/>
          </p:cNvPr>
          <p:cNvSpPr txBox="1"/>
          <p:nvPr/>
        </p:nvSpPr>
        <p:spPr>
          <a:xfrm rot="18631508" flipH="1">
            <a:off x="1144893" y="3173230"/>
            <a:ext cx="1512168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>
            <a:hlinkClick r:id="rId8" action="ppaction://hlinksldjump"/>
          </p:cNvPr>
          <p:cNvSpPr txBox="1"/>
          <p:nvPr/>
        </p:nvSpPr>
        <p:spPr>
          <a:xfrm flipH="1">
            <a:off x="3767808" y="3087738"/>
            <a:ext cx="1512168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027142"/>
            <a:ext cx="331236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Опора на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Поколение 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3508" y="5805264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FF0000"/>
                </a:solidFill>
              </a:rPr>
              <a:t>ответ</a:t>
            </a:r>
            <a:endParaRPr lang="ru-RU" sz="3600" b="1" i="1" u="sng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5896" y="6128429"/>
            <a:ext cx="29790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solidFill>
                  <a:srgbClr val="FF0000"/>
                </a:solidFill>
              </a:rPr>
              <a:t>ответ</a:t>
            </a:r>
            <a:endParaRPr lang="ru-RU" sz="4000" b="1" i="1" u="sng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12368" y="4027142"/>
            <a:ext cx="2957476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Высокий уровень анализа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23881" y="586682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solidFill>
                  <a:srgbClr val="FF0000"/>
                </a:solidFill>
              </a:rPr>
              <a:t>ответ</a:t>
            </a:r>
            <a:endParaRPr lang="ru-RU" sz="3200" b="1" i="1" u="sng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21258" y="4027142"/>
            <a:ext cx="3083929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Повышение численности </a:t>
            </a:r>
            <a:endParaRPr lang="ru-RU" sz="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12100" y="5750690"/>
            <a:ext cx="308392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Важность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60800" y="5289026"/>
            <a:ext cx="283528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Исследование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Spokojnaya_krasivaya_muzyka_-_Spokojnaya_krasivaya_muzy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236740">
            <a:off x="2909928" y="597905"/>
            <a:ext cx="1144795" cy="114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7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>
        <p:push dir="u"/>
        <p:sndAc>
          <p:endSnd/>
        </p:sndAc>
      </p:transition>
    </mc:Choice>
    <mc:Fallback xmlns="">
      <p:transition spd="slow" advClick="0">
        <p:push dir="u"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 animBg="1"/>
      <p:bldP spid="10" grpId="0"/>
      <p:bldP spid="11" grpId="0"/>
      <p:bldP spid="14" grpId="0" animBg="1"/>
      <p:bldP spid="15" grpId="0"/>
      <p:bldP spid="16" grpId="1" animBg="1"/>
      <p:bldP spid="17" grpId="1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Поколение </a:t>
            </a:r>
            <a:r>
              <a:rPr lang="en-US" sz="5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Y</a:t>
            </a:r>
            <a:endParaRPr lang="ru-RU" sz="54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16940" y="3284984"/>
            <a:ext cx="2427059" cy="353026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56073"/>
            <a:ext cx="4427984" cy="3301927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323528" y="188640"/>
            <a:ext cx="792088" cy="72008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6488668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Выбор жизненного пути.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11552" y="6484042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Поколение Питера Пена.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1553" y="1569125"/>
            <a:ext cx="90364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Миллениалы или Поколение </a:t>
            </a:r>
            <a:r>
              <a:rPr lang="en-US" b="1" dirty="0" smtClean="0"/>
              <a:t>Y</a:t>
            </a:r>
            <a:r>
              <a:rPr lang="ru-RU" b="1" dirty="0" smtClean="0"/>
              <a:t> – поколение родившихся после 1981 года, встретивших новое тысячелетие в юном возрасте, характеризующееся прежде всего глубокой </a:t>
            </a:r>
            <a:r>
              <a:rPr lang="ru-RU" b="1" dirty="0" smtClean="0"/>
              <a:t>вовлечённостью</a:t>
            </a:r>
            <a:r>
              <a:rPr lang="ru-RU" b="1" dirty="0" smtClean="0"/>
              <a:t> в цифровые технологии. </a:t>
            </a:r>
          </a:p>
          <a:p>
            <a:pPr algn="ctr"/>
            <a:r>
              <a:rPr lang="ru-RU" b="1" dirty="0" smtClean="0"/>
              <a:t>Поколение «игрек» также соотносится с так называемым «поколением Питера Пена», в связи с тем, что его представители склонны оттягивать переход во взрослую жизнь на более долгий срок, чем их сверстники в предыдущих поколениях, а также дольше оставаться жить в родительском доме.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142558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latin typeface="Bauhaus 93" panose="04030905020B02020C02" pitchFamily="82" charset="0"/>
              </a:rPr>
              <a:t>Digital Native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6086684" cy="3429000"/>
          </a:xfrm>
          <a:prstGeom prst="rect">
            <a:avLst/>
          </a:prstGeom>
        </p:spPr>
      </p:pic>
      <p:sp>
        <p:nvSpPr>
          <p:cNvPr id="4" name="Стрелка влево 3">
            <a:hlinkClick r:id="" action="ppaction://hlinkshowjump?jump=firstslide"/>
          </p:cNvPr>
          <p:cNvSpPr/>
          <p:nvPr/>
        </p:nvSpPr>
        <p:spPr>
          <a:xfrm>
            <a:off x="132450" y="6237312"/>
            <a:ext cx="1728192" cy="576064"/>
          </a:xfrm>
          <a:prstGeom prst="lef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5877272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Дигитал=дискрет.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48064" y="2204864"/>
            <a:ext cx="3995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Дигитал происходит от английского </a:t>
            </a:r>
            <a:r>
              <a:rPr lang="en-US" sz="2000" b="1" dirty="0" smtClean="0"/>
              <a:t>digital</a:t>
            </a:r>
            <a:r>
              <a:rPr lang="ru-RU" sz="2000" b="1" dirty="0" smtClean="0"/>
              <a:t>, что означает «дискретный». Характеризуя этот тип можно сказать, что для него на первом месте оказываются символы – буквы и цифры. Их тип восприятия направлен на логическое обоснование всего, что происходит вокруг.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747451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ook Antiqua" panose="02040602050305030304" pitchFamily="18" charset="0"/>
                <a:cs typeface="EucrosiaUPC" panose="02020603050405020304" pitchFamily="18" charset="-34"/>
              </a:rPr>
              <a:t>Статистика</a:t>
            </a:r>
            <a:endParaRPr lang="ru-RU" sz="6000" b="1" dirty="0">
              <a:solidFill>
                <a:srgbClr val="FF0000"/>
              </a:solidFill>
              <a:latin typeface="Book Antiqua" panose="02040602050305030304" pitchFamily="18" charset="0"/>
              <a:cs typeface="EucrosiaUPC" panose="02020603050405020304" pitchFamily="18" charset="-34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14828758"/>
              </p:ext>
            </p:extLst>
          </p:nvPr>
        </p:nvGraphicFramePr>
        <p:xfrm>
          <a:off x="755576" y="1844824"/>
          <a:ext cx="4128120" cy="383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446715"/>
              </p:ext>
            </p:extLst>
          </p:nvPr>
        </p:nvGraphicFramePr>
        <p:xfrm>
          <a:off x="4860032" y="1844824"/>
          <a:ext cx="4176464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Стрелка влево 4">
            <a:hlinkClick r:id="" action="ppaction://hlinkshowjump?jump=firstslide"/>
          </p:cNvPr>
          <p:cNvSpPr/>
          <p:nvPr/>
        </p:nvSpPr>
        <p:spPr>
          <a:xfrm>
            <a:off x="251520" y="6237312"/>
            <a:ext cx="1224136" cy="620688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1528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учить дигитала?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916832"/>
            <a:ext cx="4320480" cy="20313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1.</a:t>
            </a:r>
            <a:r>
              <a:rPr lang="ru-RU" dirty="0" smtClean="0"/>
              <a:t>Стимулировать их критическое мышление.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2.</a:t>
            </a:r>
            <a:r>
              <a:rPr lang="ru-RU" dirty="0" smtClean="0"/>
              <a:t>Вместе обсуждать их переживания.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3.</a:t>
            </a:r>
            <a:r>
              <a:rPr lang="ru-RU" dirty="0" smtClean="0"/>
              <a:t>Развивать живость ума.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4.</a:t>
            </a:r>
            <a:r>
              <a:rPr lang="ru-RU" dirty="0" smtClean="0"/>
              <a:t>Побуждать к поиску.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5.</a:t>
            </a:r>
            <a:r>
              <a:rPr lang="ru-RU" dirty="0" smtClean="0"/>
              <a:t>Помочь им найти своё место.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4437112"/>
            <a:ext cx="5688632" cy="14773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До 3 лет: никаких экранов.</a:t>
            </a:r>
          </a:p>
          <a:p>
            <a:r>
              <a:rPr lang="ru-RU" dirty="0" smtClean="0"/>
              <a:t>До 6 лет: никаких игровых приставок.</a:t>
            </a:r>
          </a:p>
          <a:p>
            <a:r>
              <a:rPr lang="ru-RU" dirty="0" smtClean="0"/>
              <a:t>До 9 лет: контролируемый интернет.</a:t>
            </a:r>
          </a:p>
          <a:p>
            <a:r>
              <a:rPr lang="ru-RU" dirty="0" smtClean="0"/>
              <a:t>До 12 лет: никаких социальных сетей.</a:t>
            </a:r>
          </a:p>
          <a:p>
            <a:r>
              <a:rPr lang="ru-RU" dirty="0" smtClean="0"/>
              <a:t>Старше 12 лет: предупреждать о рисках.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488" y="1349901"/>
            <a:ext cx="4096512" cy="3072384"/>
          </a:xfrm>
          <a:prstGeom prst="rect">
            <a:avLst/>
          </a:prstGeom>
        </p:spPr>
      </p:pic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7524328" y="6093296"/>
            <a:ext cx="1080120" cy="72008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4541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5000"/>
            <a:ext cx="8229600" cy="1143000"/>
          </a:xfrm>
        </p:spPr>
        <p:txBody>
          <a:bodyPr>
            <a:normAutofit/>
          </a:bodyPr>
          <a:lstStyle/>
          <a:p>
            <a:pPr algn="r"/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3212976"/>
            <a:ext cx="5328592" cy="100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2330589"/>
            <a:ext cx="5040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2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04664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источники: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2"/>
              </a:rPr>
              <a:t>https://ru.wikipedia.org/wiki/</a:t>
            </a:r>
            <a:r>
              <a:rPr lang="ru-RU" dirty="0">
                <a:hlinkClick r:id="rId2"/>
              </a:rPr>
              <a:t>Поколение_</a:t>
            </a:r>
            <a:r>
              <a:rPr lang="en-US" dirty="0" smtClean="0">
                <a:hlinkClick r:id="rId2"/>
              </a:rPr>
              <a:t>Y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3"/>
              </a:rPr>
              <a:t>http://www.psychologies.ru/roditeli/children/digital-natives-kak-uchit-sovremennyih-detey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mozgius.ru/psihologiya/lichnost/digital.html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5912" y="2348879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 презентации:</a:t>
            </a:r>
          </a:p>
          <a:p>
            <a:r>
              <a:rPr lang="ru-RU" dirty="0" smtClean="0"/>
              <a:t>Ф.И.О.: Говорков Матвей Александрович.</a:t>
            </a:r>
          </a:p>
          <a:p>
            <a:r>
              <a:rPr lang="ru-RU" dirty="0" smtClean="0"/>
              <a:t>Возраст: 13 лет.</a:t>
            </a:r>
          </a:p>
          <a:p>
            <a:r>
              <a:rPr lang="ru-RU" dirty="0" smtClean="0"/>
              <a:t>Учебное заведение: Сергиево-Посадская гимназия имени И.Б.Ольбинского.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34594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747</Words>
  <Application>Microsoft Office PowerPoint</Application>
  <PresentationFormat>Экран (4:3)</PresentationFormat>
  <Paragraphs>66</Paragraphs>
  <Slides>7</Slides>
  <Notes>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Bauhaus 93</vt:lpstr>
      <vt:lpstr>Book Antiqua</vt:lpstr>
      <vt:lpstr>Calibri</vt:lpstr>
      <vt:lpstr>EucrosiaUPC</vt:lpstr>
      <vt:lpstr>Тема Office</vt:lpstr>
      <vt:lpstr>Презентация PowerPoint</vt:lpstr>
      <vt:lpstr>Поколение Y</vt:lpstr>
      <vt:lpstr>Digital Native</vt:lpstr>
      <vt:lpstr>Статистика</vt:lpstr>
      <vt:lpstr>Как учить дигитала?</vt:lpstr>
      <vt:lpstr>Презентация PowerPoint</vt:lpstr>
      <vt:lpstr>Презентация PowerPoint</vt:lpstr>
    </vt:vector>
  </TitlesOfParts>
  <Company>Образовательный центр "НИВА"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презентаций 2018</dc:title>
  <dc:subject>Как учить дигитала?</dc:subject>
  <dc:creator>Говорков Матвей</dc:creator>
  <cp:lastModifiedBy>Пользователь</cp:lastModifiedBy>
  <cp:revision>20</cp:revision>
  <dcterms:created xsi:type="dcterms:W3CDTF">2018-03-21T17:34:27Z</dcterms:created>
  <dcterms:modified xsi:type="dcterms:W3CDTF">2018-05-22T07:08:48Z</dcterms:modified>
</cp:coreProperties>
</file>