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2" r:id="rId6"/>
    <p:sldId id="260" r:id="rId7"/>
    <p:sldId id="261" r:id="rId8"/>
    <p:sldId id="270" r:id="rId9"/>
    <p:sldId id="267" r:id="rId10"/>
    <p:sldId id="263" r:id="rId11"/>
    <p:sldId id="264" r:id="rId12"/>
    <p:sldId id="273" r:id="rId13"/>
    <p:sldId id="265" r:id="rId14"/>
    <p:sldId id="266" r:id="rId15"/>
    <p:sldId id="268" r:id="rId16"/>
    <p:sldId id="269" r:id="rId17"/>
    <p:sldId id="271" r:id="rId18"/>
    <p:sldId id="272"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1879" autoAdjust="0"/>
  </p:normalViewPr>
  <p:slideViewPr>
    <p:cSldViewPr snapToGrid="0">
      <p:cViewPr varScale="1">
        <p:scale>
          <a:sx n="103" d="100"/>
          <a:sy n="103" d="100"/>
        </p:scale>
        <p:origin x="114"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2AEEF5-D452-401A-8312-69F49BD17E44}" type="datetimeFigureOut">
              <a:rPr lang="ru-RU" smtClean="0"/>
              <a:t>22.05.2018</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801B19-22FB-4B91-9B94-26A4841F7DC2}" type="slidenum">
              <a:rPr lang="ru-RU" smtClean="0"/>
              <a:t>‹#›</a:t>
            </a:fld>
            <a:endParaRPr lang="ru-RU" dirty="0"/>
          </a:p>
        </p:txBody>
      </p:sp>
    </p:spTree>
    <p:extLst>
      <p:ext uri="{BB962C8B-B14F-4D97-AF65-F5344CB8AC3E}">
        <p14:creationId xmlns:p14="http://schemas.microsoft.com/office/powerpoint/2010/main" val="4159367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al-shell.ru/dostoevskij-smert-pisatelya/" TargetMode="External"/><Relationship Id="rId3" Type="http://schemas.openxmlformats.org/officeDocument/2006/relationships/hyperlink" Target="http://fit4brain.com/6754" TargetMode="External"/><Relationship Id="rId7" Type="http://schemas.openxmlformats.org/officeDocument/2006/relationships/hyperlink" Target="http://rushist.com/index.php/literary-articles/3755-dostoevskij-fedor-mikhajlovich-biografiya"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obrazovaka.ru/alpha/d/dostoevskij-fyodor-mixajlovich-dostoevsky-fyodor-mikhailovich" TargetMode="External"/><Relationship Id="rId5" Type="http://schemas.openxmlformats.org/officeDocument/2006/relationships/hyperlink" Target="https://azbyka.ru/fiction/1/dostoevskij-fedor-mixajlovich/" TargetMode="External"/><Relationship Id="rId4" Type="http://schemas.openxmlformats.org/officeDocument/2006/relationships/hyperlink" Target="https://ru.wikipedia.org/wiki/&#1044;&#1086;&#1089;&#1090;&#1086;&#1077;&#1074;&#1089;&#1082;&#1080;&#1081;,_&#1060;&#1105;&#1076;&#1086;&#1088;_&#1052;&#1080;&#1093;&#1072;&#1081;&#1083;&#1086;&#1074;&#1080;&#1095;" TargetMode="External"/><Relationship Id="rId9" Type="http://schemas.openxmlformats.org/officeDocument/2006/relationships/hyperlink" Target="http://yablor.ru/blogs/tri-jeni-fmdostoevskogo/1469414"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dirty="0">
                <a:ln w="0">
                  <a:solidFill>
                    <a:srgbClr val="FFFF00"/>
                  </a:solidFill>
                </a:ln>
                <a:solidFill>
                  <a:schemeClr val="accent1"/>
                </a:solidFill>
                <a:effectLst>
                  <a:outerShdw blurRad="50800" dist="38100" algn="l" rotWithShape="0">
                    <a:prstClr val="black">
                      <a:alpha val="40000"/>
                    </a:prstClr>
                  </a:outerShdw>
                </a:effectLst>
              </a:rPr>
              <a:t>Фёдор Михайлович Достоевский</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dirty="0">
                <a:ln w="0"/>
                <a:solidFill>
                  <a:schemeClr val="accent1"/>
                </a:solidFill>
                <a:effectLst>
                  <a:outerShdw blurRad="38100" dist="25400" dir="5400000" algn="ctr" rotWithShape="0">
                    <a:srgbClr val="6E747A">
                      <a:alpha val="43000"/>
                    </a:srgbClr>
                  </a:outerShdw>
                </a:effectLst>
              </a:rPr>
              <a:t>Биография, творческая деятельность и вклад в развитие Мировой литературы.</a:t>
            </a:r>
          </a:p>
          <a:p>
            <a:endParaRPr lang="ru-RU" dirty="0"/>
          </a:p>
        </p:txBody>
      </p:sp>
      <p:sp>
        <p:nvSpPr>
          <p:cNvPr id="4" name="Номер слайда 3"/>
          <p:cNvSpPr>
            <a:spLocks noGrp="1"/>
          </p:cNvSpPr>
          <p:nvPr>
            <p:ph type="sldNum" sz="quarter" idx="10"/>
          </p:nvPr>
        </p:nvSpPr>
        <p:spPr/>
        <p:txBody>
          <a:bodyPr/>
          <a:lstStyle/>
          <a:p>
            <a:fld id="{C2801B19-22FB-4B91-9B94-26A4841F7DC2}" type="slidenum">
              <a:rPr lang="ru-RU" smtClean="0"/>
              <a:t>1</a:t>
            </a:fld>
            <a:endParaRPr lang="ru-RU" dirty="0"/>
          </a:p>
        </p:txBody>
      </p:sp>
    </p:spTree>
    <p:extLst>
      <p:ext uri="{BB962C8B-B14F-4D97-AF65-F5344CB8AC3E}">
        <p14:creationId xmlns:p14="http://schemas.microsoft.com/office/powerpoint/2010/main" val="3397068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a:ln w="22225">
                  <a:solidFill>
                    <a:schemeClr val="accent2"/>
                  </a:solidFill>
                  <a:prstDash val="solid"/>
                </a:ln>
              </a:rPr>
              <a:t>Общая тематика произведений Достоевского</a:t>
            </a:r>
          </a:p>
          <a:p>
            <a:pPr marL="342900" indent="-342900">
              <a:buAutoNum type="arabicPeriod"/>
            </a:pPr>
            <a:r>
              <a:rPr lang="ru-RU" sz="1200" b="1" spc="50" dirty="0">
                <a:ln w="9525" cmpd="sng">
                  <a:solidFill>
                    <a:schemeClr val="accent1"/>
                  </a:solidFill>
                  <a:prstDash val="solid"/>
                </a:ln>
                <a:solidFill>
                  <a:srgbClr val="70AD47">
                    <a:tint val="1000"/>
                  </a:srgbClr>
                </a:solidFill>
                <a:effectLst>
                  <a:glow rad="38100">
                    <a:schemeClr val="accent1">
                      <a:alpha val="40000"/>
                    </a:schemeClr>
                  </a:glow>
                  <a:outerShdw blurRad="38100" dist="38100" dir="2700000" algn="tl">
                    <a:srgbClr val="000000">
                      <a:alpha val="43137"/>
                    </a:srgbClr>
                  </a:outerShdw>
                </a:effectLst>
              </a:rPr>
              <a:t>Достоевский словно "рентген" проникает в души своих героев и с удивительной тонкостью прослеживает их переживания. От зоркого глаза Достоевского не ускользает ничего: писатель подмечает и сообщает читателю все тонкости и нюансы. Многие читатели считают романы Достоевского "тяжелыми" именно из-за глубокого психологизма. Одних читателей эта глубина отпугивает, а других, наоборот - очаровывает. </a:t>
            </a:r>
          </a:p>
          <a:p>
            <a:pPr marL="342900" indent="-342900">
              <a:buAutoNum type="arabicPeriod"/>
            </a:pPr>
            <a:r>
              <a:rPr lang="ru-RU" sz="1200" b="1" spc="50" dirty="0">
                <a:ln w="9525" cmpd="sng">
                  <a:solidFill>
                    <a:schemeClr val="accent1"/>
                  </a:solidFill>
                  <a:prstDash val="solid"/>
                </a:ln>
                <a:solidFill>
                  <a:srgbClr val="70AD47">
                    <a:tint val="1000"/>
                  </a:srgbClr>
                </a:solidFill>
                <a:effectLst>
                  <a:glow rad="38100">
                    <a:schemeClr val="accent1">
                      <a:alpha val="40000"/>
                    </a:schemeClr>
                  </a:glow>
                  <a:outerShdw blurRad="38100" dist="38100" dir="2700000" algn="tl">
                    <a:srgbClr val="000000">
                      <a:alpha val="43137"/>
                    </a:srgbClr>
                  </a:outerShdw>
                </a:effectLst>
              </a:rPr>
              <a:t>Насыщенный сюжет Одной из особенностей произведений Достоевского являются занимательные и увлекательные сюжеты, неожиданные повороты событий и часто непредсказуемая, волнующая развязка. Сам Достоевский особенно заботился о том, чтобы его произведения были именно занимательными и увлекательными для читателей. </a:t>
            </a:r>
          </a:p>
          <a:p>
            <a:pPr marL="342900" indent="-342900">
              <a:buAutoNum type="arabicPeriod" startAt="3"/>
            </a:pPr>
            <a:r>
              <a:rPr lang="ru-RU" sz="1200" b="1" spc="50" dirty="0">
                <a:ln w="9525" cmpd="sng">
                  <a:solidFill>
                    <a:schemeClr val="accent1"/>
                  </a:solidFill>
                  <a:prstDash val="solid"/>
                </a:ln>
                <a:solidFill>
                  <a:srgbClr val="70AD47">
                    <a:tint val="1000"/>
                  </a:srgbClr>
                </a:solidFill>
                <a:effectLst>
                  <a:glow rad="38100">
                    <a:schemeClr val="accent1">
                      <a:alpha val="40000"/>
                    </a:schemeClr>
                  </a:glow>
                  <a:outerShdw blurRad="38100" dist="38100" dir="2700000" algn="tl">
                    <a:srgbClr val="000000">
                      <a:alpha val="43137"/>
                    </a:srgbClr>
                  </a:outerShdw>
                </a:effectLst>
              </a:rPr>
              <a:t>Детективная тематика Еще одна особенность творчества Достоевского - это детективная тематика и криминальный сюжет. Не все, но многие произведения (особенно романы) Достоевского так или иначе рассказывают о каких-то преступлениях. Все самые известные романы Достоевского ("Преступление и наказание", "Идиот". "Братья Карамазовы") по сути принадлежат к жанру романа-детектива или романа-триллера. </a:t>
            </a:r>
          </a:p>
          <a:p>
            <a:pPr marL="342900" indent="-342900">
              <a:buAutoNum type="arabicPeriod" startAt="4"/>
            </a:pPr>
            <a:r>
              <a:rPr lang="ru-RU" sz="1200" b="1" spc="50" dirty="0">
                <a:ln w="9525" cmpd="sng">
                  <a:solidFill>
                    <a:schemeClr val="accent1"/>
                  </a:solidFill>
                  <a:prstDash val="solid"/>
                </a:ln>
                <a:solidFill>
                  <a:srgbClr val="70AD47">
                    <a:tint val="1000"/>
                  </a:srgbClr>
                </a:solidFill>
                <a:effectLst>
                  <a:glow rad="38100">
                    <a:schemeClr val="accent1">
                      <a:alpha val="40000"/>
                    </a:schemeClr>
                  </a:glow>
                  <a:outerShdw blurRad="38100" dist="38100" dir="2700000" algn="tl">
                    <a:srgbClr val="000000">
                      <a:alpha val="43137"/>
                    </a:srgbClr>
                  </a:outerShdw>
                </a:effectLst>
              </a:rPr>
              <a:t>"Живые" характеры Произведениям Достоевского свойственна еще одна особенность - реалистичность персонажей, их живость и натуральность. Большинство героев Достоевского действительно кажутся "живыми", настоящими. Персонажи Достоевского часто оказываются довольно противоречивыми личностями и обладают набором самых разных качеств. Именно это делает их "живыми" и такими близкими читателям. </a:t>
            </a:r>
          </a:p>
          <a:p>
            <a:pPr marL="342900" indent="-342900">
              <a:buAutoNum type="arabicPeriod" startAt="4"/>
            </a:pPr>
            <a:r>
              <a:rPr lang="ru-RU" sz="1200" b="1" spc="50" dirty="0">
                <a:ln w="9525" cmpd="sng">
                  <a:solidFill>
                    <a:schemeClr val="accent1"/>
                  </a:solidFill>
                  <a:prstDash val="solid"/>
                </a:ln>
                <a:solidFill>
                  <a:srgbClr val="70AD47">
                    <a:tint val="1000"/>
                  </a:srgbClr>
                </a:solidFill>
                <a:effectLst>
                  <a:glow rad="38100">
                    <a:schemeClr val="accent1">
                      <a:alpha val="40000"/>
                    </a:schemeClr>
                  </a:glow>
                  <a:outerShdw blurRad="38100" dist="38100" dir="2700000" algn="tl">
                    <a:srgbClr val="000000">
                      <a:alpha val="43137"/>
                    </a:srgbClr>
                  </a:outerShdw>
                </a:effectLst>
              </a:rPr>
              <a:t>"Многолюдные", полифонические романы Еще одной особенностью произведений (в частности романов) Достоевского является их "полифоничность" и "многолюдность". Романы Достоевского действительно называют полифоническими из-за большого количества по сути равнозначных персонажей. В самых известных романах Достоевского участвуют, в среднем, по 10-20 героев, главных и второстепенных. Например, это касается романов "Преступление и наказание", "Идиот", "Братья Карамазовы". Достоевский успевает наделить каждого из героев своей особенной судьбой, историей и характером. Любопытно, что друзья писателя предупреждали его о том, что большое количество персонажей мешает его произведениям. Однако Достоевский остался верен своему стилю. В результате "полифоничность" и "многолюдность" стали яркими особенностями его творчества. Именно за это многие читатели любят произведения этого писателя. Таковы особенности творчества Достоевского: психологизм, полифоничность, криминальные сюжеты и "живые" характеры в произведениях писателя. </a:t>
            </a:r>
          </a:p>
          <a:p>
            <a:endParaRPr lang="ru-RU" dirty="0"/>
          </a:p>
        </p:txBody>
      </p:sp>
      <p:sp>
        <p:nvSpPr>
          <p:cNvPr id="4" name="Номер слайда 3"/>
          <p:cNvSpPr>
            <a:spLocks noGrp="1"/>
          </p:cNvSpPr>
          <p:nvPr>
            <p:ph type="sldNum" sz="quarter" idx="10"/>
          </p:nvPr>
        </p:nvSpPr>
        <p:spPr/>
        <p:txBody>
          <a:bodyPr/>
          <a:lstStyle/>
          <a:p>
            <a:fld id="{C2801B19-22FB-4B91-9B94-26A4841F7DC2}" type="slidenum">
              <a:rPr lang="ru-RU" smtClean="0"/>
              <a:t>13</a:t>
            </a:fld>
            <a:endParaRPr lang="ru-RU" dirty="0"/>
          </a:p>
        </p:txBody>
      </p:sp>
    </p:spTree>
    <p:extLst>
      <p:ext uri="{BB962C8B-B14F-4D97-AF65-F5344CB8AC3E}">
        <p14:creationId xmlns:p14="http://schemas.microsoft.com/office/powerpoint/2010/main" val="1501132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a:ln w="22225">
                  <a:solidFill>
                    <a:schemeClr val="accent2"/>
                  </a:solidFill>
                  <a:prstDash val="solid"/>
                </a:ln>
              </a:rPr>
              <a:t>Некоторые цитаты Достоевского</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Надо любить жизнь больше, чем смысл жизни.</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Свобода не в том, чтоб не сдерживать себя, а в том, чтоб владеть собой.</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Во всем есть черта, за которую перейти опасно; ибо, раз переступив, воротиться назад невозможно.</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Счастье не в счастье, а лишь в его достижении.</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Никто не сделает первый шаг, потому что каждый думает, что это не взаимно.</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Страданием своим русский народ как бы наслаждается.</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Жизнь задыхается без цели.</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Перестать читать книги — значит перестать мыслить.</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Нет счастья в комфорте, покупается счастье страданием.</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В истинно любящем сердце или ревность убивает любовь, или любовь убивает ревность.</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Очень немного требуется, чтобы уничтожить человека: стоит лишь убедить его в том, что дело, которым он занимается, никому не нужно.</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Друг мой, вспомни, что молчать хорошо, безопасно и красиво.</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Писатель, произведения которого не имели успеха, легко становится желчным критиком: так слабое и безвкусное вино может стать превосходным уксусом.</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Человек он умный, но чтоб умно поступать — одного ума мало.</a:t>
            </a:r>
          </a:p>
          <a:p>
            <a:pPr marL="457200" indent="-457200">
              <a:buFont typeface="+mj-lt"/>
              <a:buAutoNum type="arabicPeriod"/>
            </a:pPr>
            <a:r>
              <a:rPr lang="ru-RU" sz="1200" dirty="0">
                <a:ln w="0"/>
                <a:solidFill>
                  <a:schemeClr val="accent1"/>
                </a:solidFill>
                <a:effectLst>
                  <a:outerShdw blurRad="38100" dist="25400" dir="5400000" algn="ctr" rotWithShape="0">
                    <a:srgbClr val="6E747A">
                      <a:alpha val="43000"/>
                    </a:srgbClr>
                  </a:outerShdw>
                </a:effectLst>
              </a:rPr>
              <a:t>Если ты направился к цели и станешь дорогою останавливаться, чтобы швырять камни во всякую лающую на тебя собаку, то никогда не дойдешь до цели.</a:t>
            </a:r>
          </a:p>
          <a:p>
            <a:endParaRPr lang="ru-RU" dirty="0"/>
          </a:p>
        </p:txBody>
      </p:sp>
      <p:sp>
        <p:nvSpPr>
          <p:cNvPr id="4" name="Номер слайда 3"/>
          <p:cNvSpPr>
            <a:spLocks noGrp="1"/>
          </p:cNvSpPr>
          <p:nvPr>
            <p:ph type="sldNum" sz="quarter" idx="10"/>
          </p:nvPr>
        </p:nvSpPr>
        <p:spPr/>
        <p:txBody>
          <a:bodyPr/>
          <a:lstStyle/>
          <a:p>
            <a:fld id="{C2801B19-22FB-4B91-9B94-26A4841F7DC2}" type="slidenum">
              <a:rPr lang="ru-RU" smtClean="0"/>
              <a:t>14</a:t>
            </a:fld>
            <a:endParaRPr lang="ru-RU" dirty="0"/>
          </a:p>
        </p:txBody>
      </p:sp>
    </p:spTree>
    <p:extLst>
      <p:ext uri="{BB962C8B-B14F-4D97-AF65-F5344CB8AC3E}">
        <p14:creationId xmlns:p14="http://schemas.microsoft.com/office/powerpoint/2010/main" val="2985530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dirty="0">
                <a:ln w="22225">
                  <a:solidFill>
                    <a:schemeClr val="accent2"/>
                  </a:solidFill>
                  <a:prstDash val="solid"/>
                </a:ln>
              </a:rPr>
              <a:t>Значение произведений Достоевского в развитие литературы.</a:t>
            </a:r>
          </a:p>
          <a:p>
            <a:pPr marL="0" marR="0" lvl="0" indent="0" algn="l" defTabSz="914400" rtl="0" eaLnBrk="1" fontAlgn="auto" latinLnBrk="0" hangingPunct="1">
              <a:lnSpc>
                <a:spcPct val="100000"/>
              </a:lnSpc>
              <a:spcBef>
                <a:spcPts val="0"/>
              </a:spcBef>
              <a:spcAft>
                <a:spcPts val="0"/>
              </a:spcAft>
              <a:buClrTx/>
              <a:buSzTx/>
              <a:buFontTx/>
              <a:buNone/>
              <a:tabLst/>
              <a:defRPr/>
            </a:pP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Значение творчества Достоевского в мировой литературе. Ф. М. Достоевский остаётся одним из самых читаемых писателей в мире, миллионы людей стараются найти в книгах Достоевского ответы на волнующие их вопросы. Произведения писателя переведены на десятки языков, создано международное общество по изучению наследия Достоевского. В чём же секрет бессмертия книг, написанных более ста лет тому назад? Сам Достоевский в качестве главной черты своего творчества считал стремление «найти человека в человеке». Это означало в понимании Достоевского, что человек не винтик, не структурная единица общества, управляемая движением чужой руки или внешней силой. Никакое влияние среды не может служить оправданием зла и преступления. Напротив, любое преступление неизбежно включает в себя нравственное наказание. Традиции Достоевского в мировой литературе. XX век можно назвать веком Достоевского, ибо влияние его на развитие мировой литературы может быть оценено по достоинству только в нынешнем тысячелетии. Достоевский пророчески предсказал грядущую нравственную катастрофу.</a:t>
            </a:r>
          </a:p>
          <a:p>
            <a:endParaRPr lang="ru-RU" dirty="0"/>
          </a:p>
        </p:txBody>
      </p:sp>
      <p:sp>
        <p:nvSpPr>
          <p:cNvPr id="4" name="Номер слайда 3"/>
          <p:cNvSpPr>
            <a:spLocks noGrp="1"/>
          </p:cNvSpPr>
          <p:nvPr>
            <p:ph type="sldNum" sz="quarter" idx="10"/>
          </p:nvPr>
        </p:nvSpPr>
        <p:spPr/>
        <p:txBody>
          <a:bodyPr/>
          <a:lstStyle/>
          <a:p>
            <a:fld id="{C2801B19-22FB-4B91-9B94-26A4841F7DC2}" type="slidenum">
              <a:rPr lang="ru-RU" smtClean="0"/>
              <a:t>15</a:t>
            </a:fld>
            <a:endParaRPr lang="ru-RU" dirty="0"/>
          </a:p>
        </p:txBody>
      </p:sp>
    </p:spTree>
    <p:extLst>
      <p:ext uri="{BB962C8B-B14F-4D97-AF65-F5344CB8AC3E}">
        <p14:creationId xmlns:p14="http://schemas.microsoft.com/office/powerpoint/2010/main" val="3773778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a:ln w="22225">
                  <a:solidFill>
                    <a:schemeClr val="accent2"/>
                  </a:solidFill>
                  <a:prstDash val="solid"/>
                </a:ln>
              </a:rPr>
              <a:t>Последние дни жизни Ф. М. Достоевского</a:t>
            </a:r>
          </a:p>
          <a:p>
            <a:pPr algn="l"/>
            <a:r>
              <a:rPr lang="ru-RU" sz="1200" b="1" spc="50" dirty="0">
                <a:ln w="9525" cmpd="sng">
                  <a:solidFill>
                    <a:schemeClr val="accent1"/>
                  </a:solidFill>
                  <a:prstDash val="solid"/>
                </a:ln>
                <a:solidFill>
                  <a:srgbClr val="70AD47">
                    <a:tint val="1000"/>
                  </a:srgbClr>
                </a:solidFill>
                <a:effectLst>
                  <a:glow rad="38100">
                    <a:schemeClr val="accent1">
                      <a:alpha val="40000"/>
                    </a:schemeClr>
                  </a:glow>
                </a:effectLst>
              </a:rPr>
              <a:t>Существует немало примеров, когда люди наверняка предвидели день своей смерти. Одним из таких провидцев оказался гениальный русский писатель Федор Михайлович Достоевский. Он умер вечером 28 января (9 февраля) 1881 года. За два дня до этого автор великих романов почувствовал себя плохо. Ночью он по обыкновению работал в своем кабинете. Нечаянно уронил перо, которое закатилось под этажерку. Федор Михайлович решил достать его и попытался этажерку передвинуть. Она оказалась на удивление тяжелой. Писатель напрягся, и тут ему стало плохо. Изо рта потекла кровь. Он вытер ее тыльной стороной ладони. Позже самочувствие улучшилось, и он не придал этому эпизоду серьезного значения. Не позвал на помощь и не стал будить жену. Утром его состояние стало еще лучше. К обеду Достоевский был весел. Он ждал приезда из Петербурга своей сестры. За обедом писатель смеялся, шутил, вспоминал о своем детстве, о времени, когда они жили в Москве. Но сестра Вера приехала не с добрыми намерениями.</a:t>
            </a:r>
          </a:p>
          <a:p>
            <a:r>
              <a:rPr lang="ru-RU" sz="1600" b="1" dirty="0">
                <a:solidFill>
                  <a:srgbClr val="FF0000"/>
                </a:solidFill>
              </a:rPr>
              <a:t>Семейная сцена</a:t>
            </a:r>
          </a:p>
          <a:p>
            <a:pPr algn="l"/>
            <a:r>
              <a:rPr lang="ru-RU" sz="1200" b="1" spc="50" dirty="0">
                <a:ln w="9525" cmpd="sng">
                  <a:solidFill>
                    <a:schemeClr val="accent1"/>
                  </a:solidFill>
                  <a:prstDash val="solid"/>
                </a:ln>
                <a:solidFill>
                  <a:srgbClr val="70AD47">
                    <a:tint val="1000"/>
                  </a:srgbClr>
                </a:solidFill>
                <a:effectLst>
                  <a:glow rad="38100">
                    <a:schemeClr val="accent1">
                      <a:alpha val="40000"/>
                    </a:schemeClr>
                  </a:glow>
                </a:effectLst>
              </a:rPr>
              <a:t>У семьи Достоевских было имение под Рязанью. К тому времени из-за этого имения перессорилась вся их родня. Веру прислали сестры. Она не поддержала беззаботный разговор брата за обедом, а завела речь о части наследства. Сестра просил его отказаться от своей доли в пользу сестер.</a:t>
            </a:r>
          </a:p>
          <a:p>
            <a:pPr algn="l"/>
            <a:r>
              <a:rPr lang="ru-RU" sz="1200" b="1" spc="50" dirty="0">
                <a:ln w="9525" cmpd="sng">
                  <a:solidFill>
                    <a:schemeClr val="accent1"/>
                  </a:solidFill>
                  <a:prstDash val="solid"/>
                </a:ln>
                <a:solidFill>
                  <a:srgbClr val="70AD47">
                    <a:tint val="1000"/>
                  </a:srgbClr>
                </a:solidFill>
                <a:effectLst>
                  <a:glow rad="38100">
                    <a:schemeClr val="accent1">
                      <a:alpha val="40000"/>
                    </a:schemeClr>
                  </a:glow>
                </a:effectLst>
              </a:rPr>
              <a:t>В ходе беседы женщина распалилась, заговорила резко, и, в конце концов, обвинила писателя в жестокости по отношению к родным людям. Кончился разговор ее слезами и чуть ли не истерикой. Будучи человеком эмоциональным, Федор Михайлович сильно расстроился и вышел из-за стола, не закончив </a:t>
            </a:r>
            <a:r>
              <a:rPr lang="ru-RU" sz="1200" b="1" spc="50" dirty="0" smtClean="0">
                <a:ln w="9525" cmpd="sng">
                  <a:solidFill>
                    <a:schemeClr val="accent1"/>
                  </a:solidFill>
                  <a:prstDash val="solid"/>
                </a:ln>
                <a:solidFill>
                  <a:srgbClr val="70AD47">
                    <a:tint val="1000"/>
                  </a:srgbClr>
                </a:solidFill>
                <a:effectLst>
                  <a:glow rad="38100">
                    <a:schemeClr val="accent1">
                      <a:alpha val="40000"/>
                    </a:schemeClr>
                  </a:glow>
                </a:effectLst>
              </a:rPr>
              <a:t>трапезы. В </a:t>
            </a:r>
            <a:r>
              <a:rPr lang="ru-RU" sz="1200" b="1" spc="50" dirty="0">
                <a:ln w="9525" cmpd="sng">
                  <a:solidFill>
                    <a:schemeClr val="accent1"/>
                  </a:solidFill>
                  <a:prstDash val="solid"/>
                </a:ln>
                <a:solidFill>
                  <a:srgbClr val="70AD47">
                    <a:tint val="1000"/>
                  </a:srgbClr>
                </a:solidFill>
                <a:effectLst>
                  <a:glow rad="38100">
                    <a:schemeClr val="accent1">
                      <a:alpha val="40000"/>
                    </a:schemeClr>
                  </a:glow>
                </a:effectLst>
              </a:rPr>
              <a:t>кабинете он опять ощутил привкус крови на губах. Писатель вскрикнул, на звук прибежала жена Анна Григорьевна Сниткина. Срочно вызвали доктора. Но к моменту его прихода кровотечение прошло, самочувствие Федора Михайловича пришло в норму. Врач застал его в добром расположении духа. Отец вместе с детьми читал юмористический журнал. Но вскоре кровотечение возобновляется. Оно очень сильное и его не удается остановить. После большой потери крови Достоевский теряет сознание.</a:t>
            </a:r>
          </a:p>
          <a:p>
            <a:r>
              <a:rPr lang="ru-RU" sz="1600" b="1" spc="50" dirty="0">
                <a:ln w="9525" cmpd="sng">
                  <a:noFill/>
                  <a:prstDash val="solid"/>
                </a:ln>
                <a:solidFill>
                  <a:srgbClr val="FF0000"/>
                </a:solidFill>
                <a:effectLst>
                  <a:glow rad="38100">
                    <a:schemeClr val="accent1">
                      <a:alpha val="40000"/>
                    </a:schemeClr>
                  </a:glow>
                </a:effectLst>
              </a:rPr>
              <a:t>Вечер на кануне смерти</a:t>
            </a:r>
          </a:p>
          <a:p>
            <a:pPr algn="l"/>
            <a:r>
              <a:rPr lang="ru-RU" sz="1200" b="1" spc="50" dirty="0">
                <a:ln w="9525" cmpd="sng">
                  <a:solidFill>
                    <a:schemeClr val="accent1"/>
                  </a:solidFill>
                  <a:prstDash val="solid"/>
                </a:ln>
                <a:solidFill>
                  <a:srgbClr val="70AD47">
                    <a:tint val="1000"/>
                  </a:srgbClr>
                </a:solidFill>
                <a:effectLst>
                  <a:glow rad="38100">
                    <a:schemeClr val="accent1">
                      <a:alpha val="40000"/>
                    </a:schemeClr>
                  </a:glow>
                </a:effectLst>
              </a:rPr>
              <a:t>А ночью он зовет жену. Она в тревоге подходит к постели больного. Федор Михайлович смотрит на нее и говорит, что уже несколько часов не спит, потому что понял, что сегодня умрет. Анна Григорьевна застывает в ужасе. Еще днем все было так хорошо, дело пошло на поправку. И вдруг такое заявление. Жена не верит ему, пытается разубедить, говорит, что кровотечение закончилось, и что он будет жить еще долго. Но Достоевский уверен в скорой смерти. Откуда пришли эти знания? Откуда эта уверенность?  Нет ответа!  Кажется даже, что он не очень-то и расстроен, во всяком случае, держится мужественно. Он просит жену почитать Евангелие. Она с сомнением берет книгу, читает: «Но Иисус сказал ему в ответ: не удерживай…». Писатель пророчески улыбнулся, повторил: «Не удерживай, вот видишь, не удерживай, значит, я умру». Но на радость Анны Григорьевны вскоре он засыпает. К сожалению, сон был недолгим. Федор Михайлович резко проснулся и кровотечение возобновилось. В восемь вечера приезжает доктор. Но к этому времени великий писатель уже агонизирует. Через полчаса после приезда доктора изо рта Достоевского вырывается последний вздох. Он умирает, не приходя в сознание.</a:t>
            </a:r>
          </a:p>
          <a:p>
            <a:endParaRPr lang="ru-RU" dirty="0"/>
          </a:p>
        </p:txBody>
      </p:sp>
      <p:sp>
        <p:nvSpPr>
          <p:cNvPr id="4" name="Номер слайда 3"/>
          <p:cNvSpPr>
            <a:spLocks noGrp="1"/>
          </p:cNvSpPr>
          <p:nvPr>
            <p:ph type="sldNum" sz="quarter" idx="10"/>
          </p:nvPr>
        </p:nvSpPr>
        <p:spPr/>
        <p:txBody>
          <a:bodyPr/>
          <a:lstStyle/>
          <a:p>
            <a:fld id="{C2801B19-22FB-4B91-9B94-26A4841F7DC2}" type="slidenum">
              <a:rPr lang="ru-RU" smtClean="0"/>
              <a:t>16</a:t>
            </a:fld>
            <a:endParaRPr lang="ru-RU" dirty="0"/>
          </a:p>
        </p:txBody>
      </p:sp>
    </p:spTree>
    <p:extLst>
      <p:ext uri="{BB962C8B-B14F-4D97-AF65-F5344CB8AC3E}">
        <p14:creationId xmlns:p14="http://schemas.microsoft.com/office/powerpoint/2010/main" val="4213724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a:ln w="22225">
                  <a:solidFill>
                    <a:schemeClr val="accent2"/>
                  </a:solidFill>
                  <a:prstDash val="solid"/>
                </a:ln>
                <a:solidFill>
                  <a:schemeClr val="accent2">
                    <a:lumMod val="40000"/>
                    <a:lumOff val="60000"/>
                  </a:schemeClr>
                </a:solidFill>
              </a:rPr>
              <a:t>Источники информации:</a:t>
            </a:r>
          </a:p>
          <a:p>
            <a:r>
              <a:rPr lang="en-US" sz="1200" dirty="0">
                <a:hlinkClick r:id="rId3"/>
              </a:rPr>
              <a:t>http://fit4brain.com/6754</a:t>
            </a:r>
            <a:endParaRPr lang="ru-RU" sz="1200" dirty="0"/>
          </a:p>
          <a:p>
            <a:r>
              <a:rPr lang="en-US" sz="1200" dirty="0">
                <a:hlinkClick r:id="rId4"/>
              </a:rPr>
              <a:t>https://</a:t>
            </a:r>
            <a:r>
              <a:rPr lang="en-US" sz="1200" dirty="0" smtClean="0">
                <a:hlinkClick r:id="rId4"/>
              </a:rPr>
              <a:t>ru.wikipedia.org/wiki/</a:t>
            </a:r>
            <a:r>
              <a:rPr lang="ru-RU" sz="1200" dirty="0" smtClean="0">
                <a:hlinkClick r:id="rId4"/>
              </a:rPr>
              <a:t>Достоевский, Фёдор Михайлович</a:t>
            </a:r>
            <a:endParaRPr lang="ru-RU" sz="1200" dirty="0"/>
          </a:p>
          <a:p>
            <a:r>
              <a:rPr lang="en-US" sz="1200" dirty="0">
                <a:hlinkClick r:id="rId5"/>
              </a:rPr>
              <a:t>https://azbyka.ru/fiction/1/dostoevskij-fedor-mixajlovich/</a:t>
            </a:r>
            <a:endParaRPr lang="ru-RU" sz="1200" dirty="0"/>
          </a:p>
          <a:p>
            <a:r>
              <a:rPr lang="en-US" sz="1200" dirty="0">
                <a:hlinkClick r:id="rId6"/>
              </a:rPr>
              <a:t>http://obrazovaka.ru/alpha/d/dostoevskij-fyodor-mixajlovich-dostoevsky-fyodor-mikhailovich</a:t>
            </a:r>
            <a:endParaRPr lang="ru-RU" sz="1200" dirty="0"/>
          </a:p>
          <a:p>
            <a:r>
              <a:rPr lang="en-US" sz="1200" dirty="0">
                <a:hlinkClick r:id="rId7"/>
              </a:rPr>
              <a:t>http://rushist.com/index.php/literary-articles/3755-dostoevskij-fedor-mikhajlovich-biografiya</a:t>
            </a:r>
            <a:endParaRPr lang="ru-RU" sz="1200" dirty="0"/>
          </a:p>
          <a:p>
            <a:r>
              <a:rPr lang="en-US" sz="1200" dirty="0">
                <a:hlinkClick r:id="rId8"/>
              </a:rPr>
              <a:t>http://al-shell.ru/dostoevskij-smert-pisatelya/</a:t>
            </a:r>
            <a:endParaRPr lang="ru-RU" sz="1200" dirty="0"/>
          </a:p>
          <a:p>
            <a:r>
              <a:rPr lang="en-US" sz="1200" dirty="0">
                <a:hlinkClick r:id="rId9"/>
              </a:rPr>
              <a:t>http://yablor.ru/blogs/tri-jeni-fmdostoevskogo/1469414</a:t>
            </a:r>
            <a:endParaRPr lang="ru-RU" sz="1200" dirty="0"/>
          </a:p>
          <a:p>
            <a:endParaRPr lang="ru-RU" b="0" dirty="0"/>
          </a:p>
        </p:txBody>
      </p:sp>
      <p:sp>
        <p:nvSpPr>
          <p:cNvPr id="4" name="Номер слайда 3"/>
          <p:cNvSpPr>
            <a:spLocks noGrp="1"/>
          </p:cNvSpPr>
          <p:nvPr>
            <p:ph type="sldNum" sz="quarter" idx="10"/>
          </p:nvPr>
        </p:nvSpPr>
        <p:spPr/>
        <p:txBody>
          <a:bodyPr/>
          <a:lstStyle/>
          <a:p>
            <a:fld id="{C2801B19-22FB-4B91-9B94-26A4841F7DC2}" type="slidenum">
              <a:rPr lang="ru-RU" smtClean="0"/>
              <a:t>18</a:t>
            </a:fld>
            <a:endParaRPr lang="ru-RU" dirty="0"/>
          </a:p>
        </p:txBody>
      </p:sp>
    </p:spTree>
    <p:extLst>
      <p:ext uri="{BB962C8B-B14F-4D97-AF65-F5344CB8AC3E}">
        <p14:creationId xmlns:p14="http://schemas.microsoft.com/office/powerpoint/2010/main" val="2702211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i="1" dirty="0"/>
              <a:t>Цель презентации – рассказать о жизни, творчестве русского писателя Ф. М. Достоевского. Обобщить общую тему произведений Достоевского, заключить вывод о вкладе в развитие Отечественной литературы.</a:t>
            </a:r>
          </a:p>
          <a:p>
            <a:endParaRPr lang="ru-RU" dirty="0"/>
          </a:p>
        </p:txBody>
      </p:sp>
      <p:sp>
        <p:nvSpPr>
          <p:cNvPr id="4" name="Номер слайда 3"/>
          <p:cNvSpPr>
            <a:spLocks noGrp="1"/>
          </p:cNvSpPr>
          <p:nvPr>
            <p:ph type="sldNum" sz="quarter" idx="10"/>
          </p:nvPr>
        </p:nvSpPr>
        <p:spPr/>
        <p:txBody>
          <a:bodyPr/>
          <a:lstStyle/>
          <a:p>
            <a:fld id="{C2801B19-22FB-4B91-9B94-26A4841F7DC2}" type="slidenum">
              <a:rPr lang="ru-RU" smtClean="0"/>
              <a:t>2</a:t>
            </a:fld>
            <a:endParaRPr lang="ru-RU" dirty="0"/>
          </a:p>
        </p:txBody>
      </p:sp>
    </p:spTree>
    <p:extLst>
      <p:ext uri="{BB962C8B-B14F-4D97-AF65-F5344CB8AC3E}">
        <p14:creationId xmlns:p14="http://schemas.microsoft.com/office/powerpoint/2010/main" val="2780845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2801B19-22FB-4B91-9B94-26A4841F7DC2}" type="slidenum">
              <a:rPr lang="ru-RU" smtClean="0"/>
              <a:t>3</a:t>
            </a:fld>
            <a:endParaRPr lang="ru-RU" dirty="0"/>
          </a:p>
        </p:txBody>
      </p:sp>
    </p:spTree>
    <p:extLst>
      <p:ext uri="{BB962C8B-B14F-4D97-AF65-F5344CB8AC3E}">
        <p14:creationId xmlns:p14="http://schemas.microsoft.com/office/powerpoint/2010/main" val="3554528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Биография</a:t>
            </a:r>
          </a:p>
          <a:p>
            <a:r>
              <a:rPr lang="ru-RU" dirty="0"/>
              <a:t>Фёдор Михайлович Достоевский (род. 11 ноября 1821 года). Детство Фёдора Михайловича Достоевского прошло в большой семье, которая принадлежала к дворянскому классу. Он был вторым из семи детей. Отец семейства – Михаил Андреевич Достоевский работал в больнице для малоимущих. Мать – Мария Фёдоровна Достоевская происходила из купеческого рода</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dirty="0"/>
              <a:t>Юность</a:t>
            </a:r>
            <a:endParaRPr lang="ru-RU" dirty="0"/>
          </a:p>
          <a:p>
            <a:r>
              <a:rPr lang="ru-RU" sz="1200" b="1" dirty="0">
                <a:ln/>
                <a:solidFill>
                  <a:srgbClr val="FF0000"/>
                </a:solidFill>
                <a:effectLst>
                  <a:outerShdw blurRad="38100" dist="38100" dir="2700000" algn="tl">
                    <a:srgbClr val="000000">
                      <a:alpha val="43137"/>
                    </a:srgbClr>
                  </a:outerShdw>
                </a:effectLst>
              </a:rPr>
              <a:t>Когда Достоевскому было 16 лет, его мать умерла от чахотки, и отец отправил старших сыновей, Михаила и Фёдора, в пансион К. Ф. Костомарова в Петербурге для подготовки к поступлению в Главное инженерное училище. Михаил и Фёдор Достоевские желали заниматься литературой, однако отец считал, что труд писателя не сможет обеспечить будущее старших сыновей, и настоял на их поступлении в инженерное училище, служба по окончании которого гарантировала материальное благополучие. В «Дневнике писателя» Достоевский вспоминал, как по дороге в Петербург с братом «мечтали мы только о поэзии и о поэтах», «а я беспрерывно в уме сочинял роман из венецианской жизни».</a:t>
            </a:r>
          </a:p>
          <a:p>
            <a:pPr algn="ctr"/>
            <a:r>
              <a:rPr lang="ru-RU" sz="1200" b="1" dirty="0">
                <a:ln/>
                <a:solidFill>
                  <a:srgbClr val="FF0000"/>
                </a:solidFill>
                <a:effectLst>
                  <a:outerShdw blurRad="38100" dist="38100" dir="2700000" algn="tl">
                    <a:srgbClr val="000000">
                      <a:alpha val="43137"/>
                    </a:srgbClr>
                  </a:outerShdw>
                </a:effectLst>
              </a:rPr>
              <a:t> Инженерное училище</a:t>
            </a:r>
          </a:p>
          <a:p>
            <a:r>
              <a:rPr lang="ru-RU" sz="1200" b="1" dirty="0">
                <a:ln/>
                <a:solidFill>
                  <a:srgbClr val="FF0000"/>
                </a:solidFill>
                <a:effectLst>
                  <a:outerShdw blurRad="38100" dist="38100" dir="2700000" algn="tl">
                    <a:srgbClr val="000000">
                      <a:alpha val="43137"/>
                    </a:srgbClr>
                  </a:outerShdw>
                </a:effectLst>
              </a:rPr>
              <a:t>Учёба в училище тяготила юношу, который не испытывал никакого призвания к будущей службе. Всё своё свободное от занятий время Достоевский уделял чтению сочинений Гомера, Корнеля, Расина, Бальзака, Гюго, Гёте, Гофмана, Шиллера, Шекспира, Байрона, а из русских авторов Державина, Лермонтова, Гоголя, и знал наизусть почти все произведения Пушкина. Согласно воспоминаниям русского географа Семёнова-Тян-Шанского, Достоевский был «образованнее многих русских литераторов своего времени, как, например, Некрасова, Панаева, Григоровича, Плещеева и даже самого Гоголя». Вдохновлённый прочитанным, юноша по ночам осуществлял собственные первые шаги в литературном творчестве. Осенью 1838 года товарищи по учёбе в Инженерном училище под влиянием Достоевского организовали литературный кружок, в который вошли И. И. Бережецкий, Н. И. Витковский, А. Н. Бекетов и Д. В. Григорович. По окончании училища в 1843 году Достоевский был зачислен полевым инженером-подпоручиком в Петербургскую инженерную команду, но уже в начале лета следующего года, решив всецело посвятить себя литературе, подал в отставку и 19 октября 1844 года получил увольнение от военной службы в чине поручика.</a:t>
            </a:r>
          </a:p>
          <a:p>
            <a:endParaRPr lang="ru-RU" dirty="0"/>
          </a:p>
        </p:txBody>
      </p:sp>
      <p:sp>
        <p:nvSpPr>
          <p:cNvPr id="4" name="Номер слайда 3"/>
          <p:cNvSpPr>
            <a:spLocks noGrp="1"/>
          </p:cNvSpPr>
          <p:nvPr>
            <p:ph type="sldNum" sz="quarter" idx="10"/>
          </p:nvPr>
        </p:nvSpPr>
        <p:spPr/>
        <p:txBody>
          <a:bodyPr/>
          <a:lstStyle/>
          <a:p>
            <a:fld id="{C2801B19-22FB-4B91-9B94-26A4841F7DC2}" type="slidenum">
              <a:rPr lang="ru-RU" smtClean="0"/>
              <a:t>4</a:t>
            </a:fld>
            <a:endParaRPr lang="ru-RU" dirty="0"/>
          </a:p>
        </p:txBody>
      </p:sp>
    </p:spTree>
    <p:extLst>
      <p:ext uri="{BB962C8B-B14F-4D97-AF65-F5344CB8AC3E}">
        <p14:creationId xmlns:p14="http://schemas.microsoft.com/office/powerpoint/2010/main" val="754587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dirty="0"/>
              <a:t>Отец</a:t>
            </a:r>
            <a:r>
              <a:rPr lang="en-US" sz="1200" b="1" kern="1200" dirty="0">
                <a:solidFill>
                  <a:schemeClr val="tx1"/>
                </a:solidFill>
                <a:latin typeface="+mn-lt"/>
                <a:ea typeface="+mn-ea"/>
                <a:cs typeface="+mn-cs"/>
              </a:rPr>
              <a:t> Ф. М.</a:t>
            </a:r>
            <a:r>
              <a:rPr lang="ru-RU" sz="1200" b="1" kern="1200" dirty="0">
                <a:solidFill>
                  <a:schemeClr val="tx1"/>
                </a:solidFill>
                <a:latin typeface="+mn-lt"/>
                <a:ea typeface="+mn-ea"/>
                <a:cs typeface="+mn-cs"/>
              </a:rPr>
              <a:t> </a:t>
            </a:r>
            <a:r>
              <a:rPr lang="ru-RU" sz="1200" b="1" kern="1200" noProof="0" dirty="0" smtClean="0">
                <a:solidFill>
                  <a:schemeClr val="tx1"/>
                </a:solidFill>
                <a:latin typeface="+mn-lt"/>
                <a:ea typeface="+mn-ea"/>
                <a:cs typeface="+mn-cs"/>
              </a:rPr>
              <a:t>Достоевского</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Михаил </a:t>
            </a:r>
            <a:r>
              <a:rPr lang="ru-RU" sz="1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Андреевич Достоевский (1787—1839) — отец писателя Ф. М. Достоевского. врач московской больницы для бедных, потомственный дворянин. В 1831 приобрел село Даровое Тульской губернии, в 1833 соседнюю деревню Чермошню. По воспитанию детей, отец был человеком независимым, образованным, заботливым семьянином, но обладал характером вспыльчивым и подозрительным. После смерти жены в 1837 вышел в отставку, поселился в Даровом. По документам, умер от апоплексического удара, но по воспоминаниям родственников, был убит своими крестьянами.</a:t>
            </a:r>
            <a:endParaRPr lang="en-US" sz="1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a:p>
            <a:endParaRPr lang="ru-RU" dirty="0"/>
          </a:p>
        </p:txBody>
      </p:sp>
      <p:sp>
        <p:nvSpPr>
          <p:cNvPr id="4" name="Номер слайда 3"/>
          <p:cNvSpPr>
            <a:spLocks noGrp="1"/>
          </p:cNvSpPr>
          <p:nvPr>
            <p:ph type="sldNum" sz="quarter" idx="10"/>
          </p:nvPr>
        </p:nvSpPr>
        <p:spPr/>
        <p:txBody>
          <a:bodyPr/>
          <a:lstStyle/>
          <a:p>
            <a:fld id="{C2801B19-22FB-4B91-9B94-26A4841F7DC2}" type="slidenum">
              <a:rPr lang="ru-RU" smtClean="0"/>
              <a:t>6</a:t>
            </a:fld>
            <a:endParaRPr lang="ru-RU" dirty="0"/>
          </a:p>
        </p:txBody>
      </p:sp>
    </p:spTree>
    <p:extLst>
      <p:ext uri="{BB962C8B-B14F-4D97-AF65-F5344CB8AC3E}">
        <p14:creationId xmlns:p14="http://schemas.microsoft.com/office/powerpoint/2010/main" val="4250084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noProof="0" dirty="0" smtClean="0">
                <a:solidFill>
                  <a:schemeClr val="bg1"/>
                </a:solidFill>
                <a:latin typeface="+mn-lt"/>
                <a:ea typeface="+mn-ea"/>
                <a:cs typeface="+mn-cs"/>
              </a:rPr>
              <a:t>Мама</a:t>
            </a:r>
            <a:r>
              <a:rPr lang="en-US" sz="1200" kern="1200" dirty="0" smtClean="0">
                <a:solidFill>
                  <a:schemeClr val="bg1"/>
                </a:solidFill>
                <a:latin typeface="+mn-lt"/>
                <a:ea typeface="+mn-ea"/>
                <a:cs typeface="+mn-cs"/>
              </a:rPr>
              <a:t> </a:t>
            </a:r>
            <a:r>
              <a:rPr lang="en-US" sz="1200" kern="1200" dirty="0">
                <a:solidFill>
                  <a:schemeClr val="bg1"/>
                </a:solidFill>
                <a:latin typeface="+mn-lt"/>
                <a:ea typeface="+mn-ea"/>
                <a:cs typeface="+mn-cs"/>
              </a:rPr>
              <a:t>Ф. М. </a:t>
            </a:r>
            <a:r>
              <a:rPr lang="ru-RU" sz="1200" kern="1200" noProof="0" dirty="0" smtClean="0">
                <a:solidFill>
                  <a:schemeClr val="bg1"/>
                </a:solidFill>
                <a:latin typeface="+mn-lt"/>
                <a:ea typeface="+mn-ea"/>
                <a:cs typeface="+mn-cs"/>
              </a:rPr>
              <a:t>Достоевского</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spc="50" dirty="0" smtClean="0">
                <a:ln w="9525" cmpd="sng">
                  <a:solidFill>
                    <a:schemeClr val="accent1"/>
                  </a:solidFill>
                  <a:prstDash val="solid"/>
                </a:ln>
                <a:solidFill>
                  <a:srgbClr val="70AD47">
                    <a:tint val="1000"/>
                  </a:srgbClr>
                </a:solidFill>
                <a:effectLst>
                  <a:glow rad="38100">
                    <a:schemeClr val="accent1">
                      <a:alpha val="40000"/>
                    </a:schemeClr>
                  </a:glow>
                </a:effectLst>
              </a:rPr>
              <a:t>Мать </a:t>
            </a:r>
            <a:r>
              <a:rPr lang="ru-RU" sz="1200" b="1" spc="50" dirty="0">
                <a:ln w="9525" cmpd="sng">
                  <a:solidFill>
                    <a:schemeClr val="accent1"/>
                  </a:solidFill>
                  <a:prstDash val="solid"/>
                </a:ln>
                <a:solidFill>
                  <a:srgbClr val="70AD47">
                    <a:tint val="1000"/>
                  </a:srgbClr>
                </a:solidFill>
                <a:effectLst>
                  <a:glow rad="38100">
                    <a:schemeClr val="accent1">
                      <a:alpha val="40000"/>
                    </a:schemeClr>
                  </a:glow>
                </a:effectLst>
              </a:rPr>
              <a:t>писателя, Мария Фёдоровна Нечаева (1800—1837), выросла в среде московского купечества. Её отец (дед писателя), Фёдор Тимофеевич Нечаев (1769—1832), был купцом III гильдии и происходил из города Боровска Калужской губернии. Михаил Андреевич женился на Марии Фёдоровне 14 января 1820 года. Ф. М. Достоевский вспоминал, что его «отец и мать были люди небогатые и трудящиеся». Несмотря на бедность отца, Достоевский получил прекрасное воспитание и образование, за что всю свою жизнь был благодарен родителям. Читать его учила мать по книге «Сто четыре Священные Истории Ветхого и Нового Завета».</a:t>
            </a:r>
            <a:endParaRPr lang="en-US" sz="1400" b="1" spc="50" dirty="0">
              <a:ln w="9525" cmpd="sng">
                <a:solidFill>
                  <a:schemeClr val="accent1"/>
                </a:solidFill>
                <a:prstDash val="solid"/>
              </a:ln>
              <a:solidFill>
                <a:srgbClr val="70AD47">
                  <a:tint val="1000"/>
                </a:srgbClr>
              </a:solidFill>
              <a:effectLst>
                <a:glow rad="38100">
                  <a:schemeClr val="accent1">
                    <a:alpha val="40000"/>
                  </a:schemeClr>
                </a:glow>
              </a:effectLst>
            </a:endParaRPr>
          </a:p>
          <a:p>
            <a:endParaRPr lang="ru-RU" dirty="0"/>
          </a:p>
        </p:txBody>
      </p:sp>
      <p:sp>
        <p:nvSpPr>
          <p:cNvPr id="4" name="Номер слайда 3"/>
          <p:cNvSpPr>
            <a:spLocks noGrp="1"/>
          </p:cNvSpPr>
          <p:nvPr>
            <p:ph type="sldNum" sz="quarter" idx="10"/>
          </p:nvPr>
        </p:nvSpPr>
        <p:spPr/>
        <p:txBody>
          <a:bodyPr/>
          <a:lstStyle/>
          <a:p>
            <a:fld id="{C2801B19-22FB-4B91-9B94-26A4841F7DC2}" type="slidenum">
              <a:rPr lang="ru-RU" smtClean="0"/>
              <a:t>7</a:t>
            </a:fld>
            <a:endParaRPr lang="ru-RU" dirty="0"/>
          </a:p>
        </p:txBody>
      </p:sp>
    </p:spTree>
    <p:extLst>
      <p:ext uri="{BB962C8B-B14F-4D97-AF65-F5344CB8AC3E}">
        <p14:creationId xmlns:p14="http://schemas.microsoft.com/office/powerpoint/2010/main" val="1791610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b="1" dirty="0">
                <a:ln w="22225">
                  <a:solidFill>
                    <a:schemeClr val="accent2"/>
                  </a:solidFill>
                  <a:prstDash val="solid"/>
                </a:ln>
                <a:solidFill>
                  <a:schemeClr val="accent2">
                    <a:lumMod val="40000"/>
                    <a:lumOff val="60000"/>
                  </a:schemeClr>
                </a:solidFill>
              </a:rPr>
              <a:t>Тюремное заключение Ф. М. Достоевского</a:t>
            </a:r>
          </a:p>
          <a:p>
            <a:r>
              <a:rPr lang="ru-RU" sz="1200" b="1" spc="50" dirty="0">
                <a:ln w="9525" cmpd="sng">
                  <a:solidFill>
                    <a:schemeClr val="accent1"/>
                  </a:solidFill>
                  <a:prstDash val="solid"/>
                </a:ln>
                <a:solidFill>
                  <a:srgbClr val="70AD47">
                    <a:tint val="1000"/>
                  </a:srgbClr>
                </a:solidFill>
                <a:effectLst>
                  <a:glow rad="38100">
                    <a:schemeClr val="accent1">
                      <a:alpha val="40000"/>
                    </a:schemeClr>
                  </a:glow>
                </a:effectLst>
              </a:rPr>
              <a:t>Весной 1846 года Федор Михайлович Достоевский познакомился с Михаилом Петрашевским. А в конце января 1847 года писатель начал посещать устраиваемые Петрашевским «пятницы», где главными обсуждаемыми вопросами были свобода книгопечатания, перемена судопроизводства и освобождение крестьян. 23 апреля 1849 года Достоевский в числе многих петрашевцев был арестован. Петрашевцев посадили в Алексеевский равелин Петропавловской крепости. Правительство решило использовать их дело в целях широкой антиреволюционной пропаганды. Долгое время заключенные были совершенно лишены каких-либо связей с внешним миром, только в июле им разрешили переписку с родными, получение книг и журналов. </a:t>
            </a:r>
            <a:br>
              <a:rPr lang="ru-RU" sz="1200" b="1" spc="50" dirty="0">
                <a:ln w="9525" cmpd="sng">
                  <a:solidFill>
                    <a:schemeClr val="accent1"/>
                  </a:solidFill>
                  <a:prstDash val="solid"/>
                </a:ln>
                <a:solidFill>
                  <a:srgbClr val="70AD47">
                    <a:tint val="1000"/>
                  </a:srgbClr>
                </a:solidFill>
                <a:effectLst>
                  <a:glow rad="38100">
                    <a:schemeClr val="accent1">
                      <a:alpha val="40000"/>
                    </a:schemeClr>
                  </a:glow>
                </a:effectLst>
              </a:rPr>
            </a:br>
            <a:r>
              <a:rPr lang="ru-RU" sz="1200" b="1" spc="50" dirty="0">
                <a:ln w="9525" cmpd="sng">
                  <a:solidFill>
                    <a:schemeClr val="accent1"/>
                  </a:solidFill>
                  <a:prstDash val="solid"/>
                </a:ln>
                <a:solidFill>
                  <a:srgbClr val="70AD47">
                    <a:tint val="1000"/>
                  </a:srgbClr>
                </a:solidFill>
                <a:effectLst>
                  <a:glow rad="38100">
                    <a:schemeClr val="accent1">
                      <a:alpha val="40000"/>
                    </a:schemeClr>
                  </a:glow>
                </a:effectLst>
              </a:rPr>
              <a:t/>
            </a:r>
            <a:br>
              <a:rPr lang="ru-RU" sz="1200" b="1" spc="50" dirty="0">
                <a:ln w="9525" cmpd="sng">
                  <a:solidFill>
                    <a:schemeClr val="accent1"/>
                  </a:solidFill>
                  <a:prstDash val="solid"/>
                </a:ln>
                <a:solidFill>
                  <a:srgbClr val="70AD47">
                    <a:tint val="1000"/>
                  </a:srgbClr>
                </a:solidFill>
                <a:effectLst>
                  <a:glow rad="38100">
                    <a:schemeClr val="accent1">
                      <a:alpha val="40000"/>
                    </a:schemeClr>
                  </a:glow>
                </a:effectLst>
              </a:rPr>
            </a:br>
            <a:r>
              <a:rPr lang="ru-RU" sz="1200" b="1" spc="50" dirty="0">
                <a:ln w="9525" cmpd="sng">
                  <a:solidFill>
                    <a:schemeClr val="accent1"/>
                  </a:solidFill>
                  <a:prstDash val="solid"/>
                </a:ln>
                <a:solidFill>
                  <a:srgbClr val="70AD47">
                    <a:tint val="1000"/>
                  </a:srgbClr>
                </a:solidFill>
                <a:effectLst>
                  <a:glow rad="38100">
                    <a:schemeClr val="accent1">
                      <a:alpha val="40000"/>
                    </a:schemeClr>
                  </a:glow>
                </a:effectLst>
              </a:rPr>
              <a:t>Военный суд шел при закрытых дверях. 16 ноября вынесенный судом приговор был передан на заключение генерал-аудитору. Приговор военно-судной комиссии гласил: «…отставного инженер-поручика Достоевского, за недонесение о распространении преступного о религии и правительстве письма литератора Белинского и злоумышленного сочинения поручика Григорьева, — лишить … чинов, всех прав состояния и подвергнуть смертной казни расстрелянием».</a:t>
            </a:r>
          </a:p>
          <a:p>
            <a:r>
              <a:rPr lang="ru-RU" sz="1200" b="1" spc="50" dirty="0">
                <a:ln w="9525" cmpd="sng">
                  <a:solidFill>
                    <a:schemeClr val="accent1"/>
                  </a:solidFill>
                  <a:prstDash val="solid"/>
                </a:ln>
                <a:solidFill>
                  <a:srgbClr val="70AD47">
                    <a:tint val="1000"/>
                  </a:srgbClr>
                </a:solidFill>
                <a:effectLst>
                  <a:glow rad="38100">
                    <a:schemeClr val="accent1">
                      <a:alpha val="40000"/>
                    </a:schemeClr>
                  </a:glow>
                </a:effectLst>
              </a:rPr>
              <a:t>22 декабря 1849 года Достоевский вместе с другими ожидал на Семеновском плацу исполнения смертного приговора. «Мы, петрашевцы, стояли на эшафоте и выслушивали наш приговор без малейшего раскаяния… в ту минуту … чрезвычайное большинство из нас почли бы за бесчестье отречься от своих убеждений … Приговор смертной казни расстрелянием … прочтен был вовсе не в шутку; почти все приговоренные были уверены, что он будет исполнен, и вынесли … десять ужасных, безмерно страшных минут ожидания смерти … но то дело, за которое нас осудили, те мысли, те понятия, которые владели нашим духом, представлялись нам не только не требующими раскаяния, но даже чем-то нас очищающим, мученичеством, за которое многое нам простится!». Над приговоренными переломили шпагу, а затем последовала приостановка казни и помилование. По резолюции Николая I Достоевскому казнь была заменена 4-летней каторгой и последующей сдачей в солдаты. Ночью 24 декабря Достоевский был отправлен из Петербурга в Сибирь</a:t>
            </a:r>
            <a:r>
              <a:rPr lang="ru-RU" sz="1200" dirty="0"/>
              <a:t>.</a:t>
            </a:r>
          </a:p>
          <a:p>
            <a:endParaRPr lang="ru-RU" dirty="0"/>
          </a:p>
        </p:txBody>
      </p:sp>
      <p:sp>
        <p:nvSpPr>
          <p:cNvPr id="4" name="Номер слайда 3"/>
          <p:cNvSpPr>
            <a:spLocks noGrp="1"/>
          </p:cNvSpPr>
          <p:nvPr>
            <p:ph type="sldNum" sz="quarter" idx="10"/>
          </p:nvPr>
        </p:nvSpPr>
        <p:spPr/>
        <p:txBody>
          <a:bodyPr/>
          <a:lstStyle/>
          <a:p>
            <a:fld id="{C2801B19-22FB-4B91-9B94-26A4841F7DC2}" type="slidenum">
              <a:rPr lang="ru-RU" smtClean="0"/>
              <a:t>9</a:t>
            </a:fld>
            <a:endParaRPr lang="ru-RU" dirty="0"/>
          </a:p>
        </p:txBody>
      </p:sp>
    </p:spTree>
    <p:extLst>
      <p:ext uri="{BB962C8B-B14F-4D97-AF65-F5344CB8AC3E}">
        <p14:creationId xmlns:p14="http://schemas.microsoft.com/office/powerpoint/2010/main" val="748290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a:ln w="22225">
                  <a:solidFill>
                    <a:schemeClr val="accent2"/>
                  </a:solidFill>
                  <a:prstDash val="solid"/>
                </a:ln>
              </a:rPr>
              <a:t>Творческий путь</a:t>
            </a:r>
          </a:p>
          <a:p>
            <a:r>
              <a:rPr lang="ru-RU" b="1" spc="50" dirty="0">
                <a:ln w="9525" cmpd="sng">
                  <a:solidFill>
                    <a:schemeClr val="accent1"/>
                  </a:solidFill>
                  <a:prstDash val="solid"/>
                </a:ln>
                <a:solidFill>
                  <a:srgbClr val="FF0000"/>
                </a:solidFill>
                <a:effectLst>
                  <a:glow rad="38100">
                    <a:schemeClr val="accent1">
                      <a:alpha val="40000"/>
                    </a:schemeClr>
                  </a:glow>
                </a:effectLst>
              </a:rPr>
              <a:t>1.</a:t>
            </a: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1838–1843 гг. – учеба в Петербургском военно-инженерном училище.</a:t>
            </a:r>
          </a:p>
          <a:p>
            <a:r>
              <a:rPr lang="ru-RU" b="1" spc="50" dirty="0">
                <a:ln w="9525" cmpd="sng">
                  <a:solidFill>
                    <a:schemeClr val="accent1"/>
                  </a:solidFill>
                  <a:prstDash val="solid"/>
                </a:ln>
                <a:solidFill>
                  <a:srgbClr val="FF0000"/>
                </a:solidFill>
                <a:effectLst>
                  <a:glow rad="38100">
                    <a:schemeClr val="accent1">
                      <a:alpha val="40000"/>
                    </a:schemeClr>
                  </a:glow>
                </a:effectLst>
              </a:rPr>
              <a:t>2.</a:t>
            </a: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1843–1844 гг. – служба в чертежной инженерного корпуса при Санкт-Петербургской инженерной команде.</a:t>
            </a:r>
            <a:br>
              <a:rPr lang="ru-RU" b="1" spc="50" dirty="0">
                <a:ln w="9525" cmpd="sng">
                  <a:solidFill>
                    <a:schemeClr val="accent1"/>
                  </a:solidFill>
                  <a:prstDash val="solid"/>
                </a:ln>
                <a:solidFill>
                  <a:srgbClr val="70AD47">
                    <a:tint val="1000"/>
                  </a:srgbClr>
                </a:solidFill>
                <a:effectLst>
                  <a:glow rad="38100">
                    <a:schemeClr val="accent1">
                      <a:alpha val="40000"/>
                    </a:schemeClr>
                  </a:glow>
                </a:effectLst>
              </a:rPr>
            </a:br>
            <a:r>
              <a:rPr lang="ru-RU" b="1" spc="50" dirty="0">
                <a:ln w="9525" cmpd="sng">
                  <a:solidFill>
                    <a:schemeClr val="accent1"/>
                  </a:solidFill>
                  <a:prstDash val="solid"/>
                </a:ln>
                <a:solidFill>
                  <a:srgbClr val="FF0000"/>
                </a:solidFill>
                <a:effectLst>
                  <a:glow rad="38100">
                    <a:schemeClr val="accent1">
                      <a:alpha val="40000"/>
                    </a:schemeClr>
                  </a:glow>
                </a:effectLst>
              </a:rPr>
              <a:t>3.</a:t>
            </a: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1844 г. – выход в отставку, начало литературной деятельности.</a:t>
            </a:r>
            <a:br>
              <a:rPr lang="ru-RU" b="1" spc="50" dirty="0">
                <a:ln w="9525" cmpd="sng">
                  <a:solidFill>
                    <a:schemeClr val="accent1"/>
                  </a:solidFill>
                  <a:prstDash val="solid"/>
                </a:ln>
                <a:solidFill>
                  <a:srgbClr val="70AD47">
                    <a:tint val="1000"/>
                  </a:srgbClr>
                </a:solidFill>
                <a:effectLst>
                  <a:glow rad="38100">
                    <a:schemeClr val="accent1">
                      <a:alpha val="40000"/>
                    </a:schemeClr>
                  </a:glow>
                </a:effectLst>
              </a:rPr>
            </a:br>
            <a:r>
              <a:rPr lang="ru-RU" b="1" spc="50" dirty="0">
                <a:ln w="9525" cmpd="sng">
                  <a:solidFill>
                    <a:schemeClr val="accent1"/>
                  </a:solidFill>
                  <a:prstDash val="solid"/>
                </a:ln>
                <a:solidFill>
                  <a:srgbClr val="FF0000"/>
                </a:solidFill>
                <a:effectLst>
                  <a:glow rad="38100">
                    <a:schemeClr val="accent1">
                      <a:alpha val="40000"/>
                    </a:schemeClr>
                  </a:glow>
                </a:effectLst>
              </a:rPr>
              <a:t>4.</a:t>
            </a: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1846 г. – роман "Бедные люди". Необычайный успех. Положительный отзыв Некрасова и Белинского. В романе впервые возникают образы, темы и проблемы, которые пройдут через все творчество писателя (образ Петербурга, образ "маленького" человека, тема психологической двойственности человеческой личности. Эта тема продолжается в произведениях 40-х годов: "Двойник", "Господин Прохарчин" (1846), "Белые ночи" (1848), "Неточка Незванова" (1846–1849).</a:t>
            </a:r>
            <a:br>
              <a:rPr lang="ru-RU" b="1" spc="50" dirty="0">
                <a:ln w="9525" cmpd="sng">
                  <a:solidFill>
                    <a:schemeClr val="accent1"/>
                  </a:solidFill>
                  <a:prstDash val="solid"/>
                </a:ln>
                <a:solidFill>
                  <a:srgbClr val="70AD47">
                    <a:tint val="1000"/>
                  </a:srgbClr>
                </a:solidFill>
                <a:effectLst>
                  <a:glow rad="38100">
                    <a:schemeClr val="accent1">
                      <a:alpha val="40000"/>
                    </a:schemeClr>
                  </a:glow>
                </a:effectLst>
              </a:rPr>
            </a:br>
            <a:r>
              <a:rPr lang="ru-RU" b="1" spc="50" dirty="0">
                <a:ln w="9525" cmpd="sng">
                  <a:solidFill>
                    <a:schemeClr val="accent1"/>
                  </a:solidFill>
                  <a:prstDash val="solid"/>
                </a:ln>
                <a:solidFill>
                  <a:srgbClr val="FF0000"/>
                </a:solidFill>
                <a:effectLst>
                  <a:glow rad="38100">
                    <a:schemeClr val="accent1">
                      <a:alpha val="40000"/>
                    </a:schemeClr>
                  </a:glow>
                </a:effectLst>
              </a:rPr>
              <a:t>5.</a:t>
            </a: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1847 г. – становится участником кружка М. В. Петрашевского.</a:t>
            </a:r>
            <a:br>
              <a:rPr lang="ru-RU" b="1" spc="50" dirty="0">
                <a:ln w="9525" cmpd="sng">
                  <a:solidFill>
                    <a:schemeClr val="accent1"/>
                  </a:solidFill>
                  <a:prstDash val="solid"/>
                </a:ln>
                <a:solidFill>
                  <a:srgbClr val="70AD47">
                    <a:tint val="1000"/>
                  </a:srgbClr>
                </a:solidFill>
                <a:effectLst>
                  <a:glow rad="38100">
                    <a:schemeClr val="accent1">
                      <a:alpha val="40000"/>
                    </a:schemeClr>
                  </a:glow>
                </a:effectLst>
              </a:rPr>
            </a:br>
            <a:r>
              <a:rPr lang="ru-RU" b="1" spc="50" dirty="0">
                <a:ln w="9525" cmpd="sng">
                  <a:solidFill>
                    <a:schemeClr val="accent1"/>
                  </a:solidFill>
                  <a:prstDash val="solid"/>
                </a:ln>
                <a:solidFill>
                  <a:srgbClr val="FF0000"/>
                </a:solidFill>
                <a:effectLst>
                  <a:glow rad="38100">
                    <a:schemeClr val="accent1">
                      <a:alpha val="40000"/>
                    </a:schemeClr>
                  </a:glow>
                </a:effectLst>
              </a:rPr>
              <a:t>6.</a:t>
            </a: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1848 г. – чтение на одной из "пятниц" Петрашевского запрещенного, ходившего в списках "Письма Белинского к Гоголю".</a:t>
            </a:r>
            <a:br>
              <a:rPr lang="ru-RU" b="1" spc="50" dirty="0">
                <a:ln w="9525" cmpd="sng">
                  <a:solidFill>
                    <a:schemeClr val="accent1"/>
                  </a:solidFill>
                  <a:prstDash val="solid"/>
                </a:ln>
                <a:solidFill>
                  <a:srgbClr val="70AD47">
                    <a:tint val="1000"/>
                  </a:srgbClr>
                </a:solidFill>
                <a:effectLst>
                  <a:glow rad="38100">
                    <a:schemeClr val="accent1">
                      <a:alpha val="40000"/>
                    </a:schemeClr>
                  </a:glow>
                </a:effectLst>
              </a:rPr>
            </a:br>
            <a:r>
              <a:rPr lang="ru-RU" b="1" spc="50" dirty="0">
                <a:ln w="9525" cmpd="sng">
                  <a:solidFill>
                    <a:schemeClr val="accent1"/>
                  </a:solidFill>
                  <a:prstDash val="solid"/>
                </a:ln>
                <a:solidFill>
                  <a:srgbClr val="FF0000"/>
                </a:solidFill>
                <a:effectLst>
                  <a:glow rad="38100">
                    <a:schemeClr val="accent1">
                      <a:alpha val="40000"/>
                    </a:schemeClr>
                  </a:glow>
                </a:effectLst>
              </a:rPr>
              <a:t>7.</a:t>
            </a: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9.1861–1865 гг. – издание вместе с братом журнала "Время" (1861–1863), а после его запрещения – журнала "Эпоха" (1864–1865). </a:t>
            </a:r>
            <a:br>
              <a:rPr lang="ru-RU" b="1" spc="50" dirty="0">
                <a:ln w="9525" cmpd="sng">
                  <a:solidFill>
                    <a:schemeClr val="accent1"/>
                  </a:solidFill>
                  <a:prstDash val="solid"/>
                </a:ln>
                <a:solidFill>
                  <a:srgbClr val="70AD47">
                    <a:tint val="1000"/>
                  </a:srgbClr>
                </a:solidFill>
                <a:effectLst>
                  <a:glow rad="38100">
                    <a:schemeClr val="accent1">
                      <a:alpha val="40000"/>
                    </a:schemeClr>
                  </a:glow>
                </a:effectLst>
              </a:rPr>
            </a:br>
            <a:r>
              <a:rPr lang="ru-RU" b="1" spc="50" dirty="0">
                <a:ln w="9525" cmpd="sng">
                  <a:solidFill>
                    <a:schemeClr val="accent1"/>
                  </a:solidFill>
                  <a:prstDash val="solid"/>
                </a:ln>
                <a:solidFill>
                  <a:srgbClr val="FF0000"/>
                </a:solidFill>
                <a:effectLst>
                  <a:glow rad="38100">
                    <a:schemeClr val="accent1">
                      <a:alpha val="40000"/>
                    </a:schemeClr>
                  </a:glow>
                </a:effectLst>
              </a:rPr>
              <a:t>8.</a:t>
            </a: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1860–1880 гг. – создание крупнейших произведений: </a:t>
            </a:r>
          </a:p>
          <a:p>
            <a:r>
              <a:rPr lang="ru-RU" b="1" spc="50" dirty="0">
                <a:ln w="9525" cmpd="sng">
                  <a:solidFill>
                    <a:schemeClr val="accent1"/>
                  </a:solidFill>
                  <a:prstDash val="solid"/>
                </a:ln>
                <a:solidFill>
                  <a:srgbClr val="FF0000"/>
                </a:solidFill>
                <a:effectLst>
                  <a:glow rad="38100">
                    <a:schemeClr val="accent1">
                      <a:alpha val="40000"/>
                    </a:schemeClr>
                  </a:glow>
                </a:effectLst>
              </a:rPr>
              <a:t>9.</a:t>
            </a: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1866 г. – «Преступление и наказание»</a:t>
            </a:r>
          </a:p>
          <a:p>
            <a:r>
              <a:rPr lang="ru-RU" b="1" spc="50" dirty="0">
                <a:ln w="9525" cmpd="sng">
                  <a:solidFill>
                    <a:schemeClr val="accent1"/>
                  </a:solidFill>
                  <a:prstDash val="solid"/>
                </a:ln>
                <a:solidFill>
                  <a:srgbClr val="FF0000"/>
                </a:solidFill>
                <a:effectLst>
                  <a:glow rad="38100">
                    <a:schemeClr val="accent1">
                      <a:alpha val="40000"/>
                    </a:schemeClr>
                  </a:glow>
                </a:effectLst>
              </a:rPr>
              <a:t>10.</a:t>
            </a: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1868 г. – «Идиот»</a:t>
            </a:r>
            <a:br>
              <a:rPr lang="ru-RU" b="1" spc="50" dirty="0">
                <a:ln w="9525" cmpd="sng">
                  <a:solidFill>
                    <a:schemeClr val="accent1"/>
                  </a:solidFill>
                  <a:prstDash val="solid"/>
                </a:ln>
                <a:solidFill>
                  <a:srgbClr val="70AD47">
                    <a:tint val="1000"/>
                  </a:srgbClr>
                </a:solidFill>
                <a:effectLst>
                  <a:glow rad="38100">
                    <a:schemeClr val="accent1">
                      <a:alpha val="40000"/>
                    </a:schemeClr>
                  </a:glow>
                </a:effectLst>
              </a:rPr>
            </a:br>
            <a:r>
              <a:rPr lang="ru-RU" b="1" spc="50" dirty="0">
                <a:ln w="9525" cmpd="sng">
                  <a:solidFill>
                    <a:schemeClr val="accent1"/>
                  </a:solidFill>
                  <a:prstDash val="solid"/>
                </a:ln>
                <a:solidFill>
                  <a:srgbClr val="FF0000"/>
                </a:solidFill>
                <a:effectLst>
                  <a:glow rad="38100">
                    <a:schemeClr val="accent1">
                      <a:alpha val="40000"/>
                    </a:schemeClr>
                  </a:glow>
                </a:effectLst>
              </a:rPr>
              <a:t>11.</a:t>
            </a: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1871–1872 г. – «Бесы»</a:t>
            </a:r>
            <a:br>
              <a:rPr lang="ru-RU" b="1" spc="50" dirty="0">
                <a:ln w="9525" cmpd="sng">
                  <a:solidFill>
                    <a:schemeClr val="accent1"/>
                  </a:solidFill>
                  <a:prstDash val="solid"/>
                </a:ln>
                <a:solidFill>
                  <a:srgbClr val="70AD47">
                    <a:tint val="1000"/>
                  </a:srgbClr>
                </a:solidFill>
                <a:effectLst>
                  <a:glow rad="38100">
                    <a:schemeClr val="accent1">
                      <a:alpha val="40000"/>
                    </a:schemeClr>
                  </a:glow>
                </a:effectLst>
              </a:rPr>
            </a:br>
            <a:r>
              <a:rPr lang="ru-RU" b="1" spc="50" dirty="0">
                <a:ln w="9525" cmpd="sng">
                  <a:solidFill>
                    <a:schemeClr val="accent1"/>
                  </a:solidFill>
                  <a:prstDash val="solid"/>
                </a:ln>
                <a:solidFill>
                  <a:srgbClr val="FF0000"/>
                </a:solidFill>
                <a:effectLst>
                  <a:glow rad="38100">
                    <a:schemeClr val="accent1">
                      <a:alpha val="40000"/>
                    </a:schemeClr>
                  </a:glow>
                </a:effectLst>
              </a:rPr>
              <a:t>12.</a:t>
            </a: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1875 г. – «Подросток»</a:t>
            </a:r>
            <a:br>
              <a:rPr lang="ru-RU" b="1" spc="50" dirty="0">
                <a:ln w="9525" cmpd="sng">
                  <a:solidFill>
                    <a:schemeClr val="accent1"/>
                  </a:solidFill>
                  <a:prstDash val="solid"/>
                </a:ln>
                <a:solidFill>
                  <a:srgbClr val="70AD47">
                    <a:tint val="1000"/>
                  </a:srgbClr>
                </a:solidFill>
                <a:effectLst>
                  <a:glow rad="38100">
                    <a:schemeClr val="accent1">
                      <a:alpha val="40000"/>
                    </a:schemeClr>
                  </a:glow>
                </a:effectLst>
              </a:rPr>
            </a:br>
            <a:r>
              <a:rPr lang="ru-RU" b="1" spc="50" dirty="0">
                <a:ln w="9525" cmpd="sng">
                  <a:solidFill>
                    <a:schemeClr val="accent1"/>
                  </a:solidFill>
                  <a:prstDash val="solid"/>
                </a:ln>
                <a:solidFill>
                  <a:srgbClr val="FF0000"/>
                </a:solidFill>
                <a:effectLst>
                  <a:glow rad="38100">
                    <a:schemeClr val="accent1">
                      <a:alpha val="40000"/>
                    </a:schemeClr>
                  </a:glow>
                </a:effectLst>
              </a:rPr>
              <a:t>13.</a:t>
            </a:r>
            <a:r>
              <a:rPr lang="ru-RU" b="1" spc="50" dirty="0">
                <a:ln w="9525" cmpd="sng">
                  <a:solidFill>
                    <a:schemeClr val="accent1"/>
                  </a:solidFill>
                  <a:prstDash val="solid"/>
                </a:ln>
                <a:solidFill>
                  <a:srgbClr val="70AD47">
                    <a:tint val="1000"/>
                  </a:srgbClr>
                </a:solidFill>
                <a:effectLst>
                  <a:glow rad="38100">
                    <a:schemeClr val="accent1">
                      <a:alpha val="40000"/>
                    </a:schemeClr>
                  </a:glow>
                </a:effectLst>
              </a:rPr>
              <a:t>1879 – 1800 г. – «Братья Карамазовы»</a:t>
            </a:r>
          </a:p>
          <a:p>
            <a:endParaRPr lang="ru-RU" dirty="0"/>
          </a:p>
        </p:txBody>
      </p:sp>
      <p:sp>
        <p:nvSpPr>
          <p:cNvPr id="4" name="Номер слайда 3"/>
          <p:cNvSpPr>
            <a:spLocks noGrp="1"/>
          </p:cNvSpPr>
          <p:nvPr>
            <p:ph type="sldNum" sz="quarter" idx="10"/>
          </p:nvPr>
        </p:nvSpPr>
        <p:spPr/>
        <p:txBody>
          <a:bodyPr/>
          <a:lstStyle/>
          <a:p>
            <a:fld id="{C2801B19-22FB-4B91-9B94-26A4841F7DC2}" type="slidenum">
              <a:rPr lang="ru-RU" smtClean="0"/>
              <a:t>10</a:t>
            </a:fld>
            <a:endParaRPr lang="ru-RU" dirty="0"/>
          </a:p>
        </p:txBody>
      </p:sp>
    </p:spTree>
    <p:extLst>
      <p:ext uri="{BB962C8B-B14F-4D97-AF65-F5344CB8AC3E}">
        <p14:creationId xmlns:p14="http://schemas.microsoft.com/office/powerpoint/2010/main" val="5164382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ctr"/>
            <a:r>
              <a:rPr lang="ru-RU" sz="2800" b="1" dirty="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О чём книга:</a:t>
            </a:r>
          </a:p>
          <a:p>
            <a:r>
              <a:rPr lang="ru-RU" sz="1200" b="1" spc="50" dirty="0">
                <a:ln w="9525" cmpd="sng">
                  <a:noFill/>
                  <a:prstDash val="solid"/>
                </a:ln>
                <a:effectLst>
                  <a:glow rad="38100">
                    <a:schemeClr val="accent1">
                      <a:alpha val="40000"/>
                    </a:schemeClr>
                  </a:glow>
                </a:effectLst>
              </a:rPr>
              <a:t>Действие романа начинается жарким июльским днём в Петербурге. Студент Родион Романович Раскольников, вынужденный уйти из университета из-за отсутствия денег, направляется в квартиру к </a:t>
            </a:r>
            <a:r>
              <a:rPr lang="ru-RU" sz="1200" b="1" spc="50" dirty="0" smtClean="0">
                <a:ln w="9525" cmpd="sng">
                  <a:noFill/>
                  <a:prstDash val="solid"/>
                </a:ln>
                <a:effectLst>
                  <a:glow rad="38100">
                    <a:schemeClr val="accent1">
                      <a:alpha val="40000"/>
                    </a:schemeClr>
                  </a:glow>
                </a:effectLst>
              </a:rPr>
              <a:t>процентщице</a:t>
            </a:r>
            <a:r>
              <a:rPr lang="ru-RU" sz="1200" b="1" spc="50" dirty="0">
                <a:ln w="9525" cmpd="sng">
                  <a:noFill/>
                  <a:prstDash val="solid"/>
                </a:ln>
                <a:effectLst>
                  <a:glow rad="38100">
                    <a:schemeClr val="accent1">
                      <a:alpha val="40000"/>
                    </a:schemeClr>
                  </a:glow>
                </a:effectLst>
              </a:rPr>
              <a:t> Алёне Ивановне, чтобы сделать «пробу своему предприятию». В сознании героя в течение последнего месяца созревает идея убийства «гадкой старушонки»; одно-единственное преступление, по мнению Раскольникова, изменит его собственную жизнь и избавит сестру Дуню от необходимости выходить замуж за «благодетеля» Петра Петровича Лужина. Несмотря на проведённую «разведку», тщательно продуманный план ломается из-за внутренней паники Родиона Романовича (который после убийства процентщицы долго не может найти у неё ни денег, ни ценных закладов), а также внезапного возвращения домой сестры Алёны Ивановны. Тихая, безобидная, «поминутно беременная» Лизавета, оказавшаяся невольной свидетельницей преступления, становится второй жертвой студента.</a:t>
            </a:r>
          </a:p>
          <a:p>
            <a:r>
              <a:rPr lang="ru-RU" sz="1200" b="1" spc="50" dirty="0">
                <a:ln w="9525" cmpd="sng">
                  <a:noFill/>
                  <a:prstDash val="solid"/>
                </a:ln>
                <a:effectLst>
                  <a:glow rad="38100">
                    <a:schemeClr val="accent1">
                      <a:alpha val="40000"/>
                    </a:schemeClr>
                  </a:glow>
                </a:effectLst>
              </a:rPr>
              <a:t>И до, и после преступления на пути Родиона Романовича встречается много разных людей. В пивном заведении он знакомится с титулярным советником Семёном Захаровичем Мармеладовым, а позже — с его женой Катериной Ивановной и старшей дочерью Соней, которая ради спасения близких становится проституткой. Соседом Сони оказывается помещик Свидригайлов, подслушивающий исповедь убийцы и пытающийся шантажировать этим признанием его сестру Авдотью Романовну. Особняком стоит следователь Порфирий Петрович, который обнаруживает в газете «Периодическая речь» статью Раскольникова «О преступлении», напечатанную за несколько недель до убийства процентщицы. В ней автор излагает свои соображения о том, что все люди делятся на два разряда — «тварей дрожащих» и «Наполеонов». Беседы с Порфирием Петровичем о сущности преступления настолько изматывают героя, что он решается на явку с повинной.</a:t>
            </a:r>
          </a:p>
          <a:p>
            <a:r>
              <a:rPr lang="ru-RU" sz="1200" b="1" spc="50" dirty="0">
                <a:ln w="9525" cmpd="sng">
                  <a:noFill/>
                  <a:prstDash val="solid"/>
                </a:ln>
                <a:effectLst>
                  <a:glow rad="38100">
                    <a:schemeClr val="accent1">
                      <a:alpha val="40000"/>
                    </a:schemeClr>
                  </a:glow>
                </a:effectLst>
              </a:rPr>
              <a:t>В эпилоге романа действие переносится в сибирский острог, в котором находится Раскольников, приговорённый судом к восьми годам каторжных работ второго разряда. Вслед за ним в Сибирь переезжает и Соня Мармеладова, пытающаяся своей жертвенной любовью и самоотверженностью поддержать героя. Постепенное перерождение Родиона Романовича связано с отказом от «наполеоновской идеи» и верой в то, что он сумеет любовью и преданностью искупить все Сонины страдания.</a:t>
            </a:r>
          </a:p>
          <a:p>
            <a:endParaRPr lang="ru-RU" dirty="0"/>
          </a:p>
        </p:txBody>
      </p:sp>
      <p:sp>
        <p:nvSpPr>
          <p:cNvPr id="4" name="Номер слайда 3"/>
          <p:cNvSpPr>
            <a:spLocks noGrp="1"/>
          </p:cNvSpPr>
          <p:nvPr>
            <p:ph type="sldNum" sz="quarter" idx="10"/>
          </p:nvPr>
        </p:nvSpPr>
        <p:spPr/>
        <p:txBody>
          <a:bodyPr/>
          <a:lstStyle/>
          <a:p>
            <a:fld id="{C2801B19-22FB-4B91-9B94-26A4841F7DC2}" type="slidenum">
              <a:rPr lang="ru-RU" smtClean="0"/>
              <a:t>12</a:t>
            </a:fld>
            <a:endParaRPr lang="ru-RU" dirty="0"/>
          </a:p>
        </p:txBody>
      </p:sp>
    </p:spTree>
    <p:extLst>
      <p:ext uri="{BB962C8B-B14F-4D97-AF65-F5344CB8AC3E}">
        <p14:creationId xmlns:p14="http://schemas.microsoft.com/office/powerpoint/2010/main" val="1405339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3D37509-476D-44F5-980F-2B50B6FE1EB0}"/>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E351728F-9EFC-45A8-B89E-7F07CF18DA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BEED64B3-6BFC-4F37-9034-DF916DE2F15D}"/>
              </a:ext>
            </a:extLst>
          </p:cNvPr>
          <p:cNvSpPr>
            <a:spLocks noGrp="1"/>
          </p:cNvSpPr>
          <p:nvPr>
            <p:ph type="dt" sz="half" idx="10"/>
          </p:nvPr>
        </p:nvSpPr>
        <p:spPr/>
        <p:txBody>
          <a:bodyPr/>
          <a:lstStyle/>
          <a:p>
            <a:fld id="{0AE1C8A1-2FC1-41DD-AD87-E95814BA2FA8}" type="datetimeFigureOut">
              <a:rPr lang="ru-RU" smtClean="0"/>
              <a:t>22.05.2018</a:t>
            </a:fld>
            <a:endParaRPr lang="ru-RU" dirty="0"/>
          </a:p>
        </p:txBody>
      </p:sp>
      <p:sp>
        <p:nvSpPr>
          <p:cNvPr id="5" name="Нижний колонтитул 4">
            <a:extLst>
              <a:ext uri="{FF2B5EF4-FFF2-40B4-BE49-F238E27FC236}">
                <a16:creationId xmlns:a16="http://schemas.microsoft.com/office/drawing/2014/main" id="{13E2839C-CC8D-42AA-9689-569063BF1D7A}"/>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FA519F2E-2B2D-40C8-B759-6236D5C00062}"/>
              </a:ext>
            </a:extLst>
          </p:cNvPr>
          <p:cNvSpPr>
            <a:spLocks noGrp="1"/>
          </p:cNvSpPr>
          <p:nvPr>
            <p:ph type="sldNum" sz="quarter" idx="12"/>
          </p:nvPr>
        </p:nvSpPr>
        <p:spPr/>
        <p:txBody>
          <a:bodyPr/>
          <a:lstStyle/>
          <a:p>
            <a:fld id="{7D854E6C-3688-4846-B6F0-7A7AD8C07FE4}" type="slidenum">
              <a:rPr lang="ru-RU" smtClean="0"/>
              <a:t>‹#›</a:t>
            </a:fld>
            <a:endParaRPr lang="ru-RU" dirty="0"/>
          </a:p>
        </p:txBody>
      </p:sp>
    </p:spTree>
    <p:extLst>
      <p:ext uri="{BB962C8B-B14F-4D97-AF65-F5344CB8AC3E}">
        <p14:creationId xmlns:p14="http://schemas.microsoft.com/office/powerpoint/2010/main" val="3896972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F679E5B-1DF9-4551-A142-E8CEA46BA58C}"/>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A6E63C69-13AC-4631-B747-E57DAFC2A815}"/>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3BF8165-F6C3-4221-AC7D-E56FEF2FA5BF}"/>
              </a:ext>
            </a:extLst>
          </p:cNvPr>
          <p:cNvSpPr>
            <a:spLocks noGrp="1"/>
          </p:cNvSpPr>
          <p:nvPr>
            <p:ph type="dt" sz="half" idx="10"/>
          </p:nvPr>
        </p:nvSpPr>
        <p:spPr/>
        <p:txBody>
          <a:bodyPr/>
          <a:lstStyle/>
          <a:p>
            <a:fld id="{0AE1C8A1-2FC1-41DD-AD87-E95814BA2FA8}" type="datetimeFigureOut">
              <a:rPr lang="ru-RU" smtClean="0"/>
              <a:t>22.05.2018</a:t>
            </a:fld>
            <a:endParaRPr lang="ru-RU" dirty="0"/>
          </a:p>
        </p:txBody>
      </p:sp>
      <p:sp>
        <p:nvSpPr>
          <p:cNvPr id="5" name="Нижний колонтитул 4">
            <a:extLst>
              <a:ext uri="{FF2B5EF4-FFF2-40B4-BE49-F238E27FC236}">
                <a16:creationId xmlns:a16="http://schemas.microsoft.com/office/drawing/2014/main" id="{2B66FE36-F53F-4864-9143-3325757AC111}"/>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B0C961D9-6BA2-49E5-9E94-DC9B228C0972}"/>
              </a:ext>
            </a:extLst>
          </p:cNvPr>
          <p:cNvSpPr>
            <a:spLocks noGrp="1"/>
          </p:cNvSpPr>
          <p:nvPr>
            <p:ph type="sldNum" sz="quarter" idx="12"/>
          </p:nvPr>
        </p:nvSpPr>
        <p:spPr/>
        <p:txBody>
          <a:bodyPr/>
          <a:lstStyle/>
          <a:p>
            <a:fld id="{7D854E6C-3688-4846-B6F0-7A7AD8C07FE4}" type="slidenum">
              <a:rPr lang="ru-RU" smtClean="0"/>
              <a:t>‹#›</a:t>
            </a:fld>
            <a:endParaRPr lang="ru-RU" dirty="0"/>
          </a:p>
        </p:txBody>
      </p:sp>
    </p:spTree>
    <p:extLst>
      <p:ext uri="{BB962C8B-B14F-4D97-AF65-F5344CB8AC3E}">
        <p14:creationId xmlns:p14="http://schemas.microsoft.com/office/powerpoint/2010/main" val="2519575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CDE68E5F-9CDF-4006-BE66-A60F338541BD}"/>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C95B446B-B93E-4D36-BE92-1EA7E889431E}"/>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A4535AF-F5AA-442B-BA6A-55587C101C76}"/>
              </a:ext>
            </a:extLst>
          </p:cNvPr>
          <p:cNvSpPr>
            <a:spLocks noGrp="1"/>
          </p:cNvSpPr>
          <p:nvPr>
            <p:ph type="dt" sz="half" idx="10"/>
          </p:nvPr>
        </p:nvSpPr>
        <p:spPr/>
        <p:txBody>
          <a:bodyPr/>
          <a:lstStyle/>
          <a:p>
            <a:fld id="{0AE1C8A1-2FC1-41DD-AD87-E95814BA2FA8}" type="datetimeFigureOut">
              <a:rPr lang="ru-RU" smtClean="0"/>
              <a:t>22.05.2018</a:t>
            </a:fld>
            <a:endParaRPr lang="ru-RU" dirty="0"/>
          </a:p>
        </p:txBody>
      </p:sp>
      <p:sp>
        <p:nvSpPr>
          <p:cNvPr id="5" name="Нижний колонтитул 4">
            <a:extLst>
              <a:ext uri="{FF2B5EF4-FFF2-40B4-BE49-F238E27FC236}">
                <a16:creationId xmlns:a16="http://schemas.microsoft.com/office/drawing/2014/main" id="{C733CFCE-3A14-403E-8320-046922CADD0C}"/>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CE0767B0-F08A-4287-B110-53F596499415}"/>
              </a:ext>
            </a:extLst>
          </p:cNvPr>
          <p:cNvSpPr>
            <a:spLocks noGrp="1"/>
          </p:cNvSpPr>
          <p:nvPr>
            <p:ph type="sldNum" sz="quarter" idx="12"/>
          </p:nvPr>
        </p:nvSpPr>
        <p:spPr/>
        <p:txBody>
          <a:bodyPr/>
          <a:lstStyle/>
          <a:p>
            <a:fld id="{7D854E6C-3688-4846-B6F0-7A7AD8C07FE4}" type="slidenum">
              <a:rPr lang="ru-RU" smtClean="0"/>
              <a:t>‹#›</a:t>
            </a:fld>
            <a:endParaRPr lang="ru-RU" dirty="0"/>
          </a:p>
        </p:txBody>
      </p:sp>
    </p:spTree>
    <p:extLst>
      <p:ext uri="{BB962C8B-B14F-4D97-AF65-F5344CB8AC3E}">
        <p14:creationId xmlns:p14="http://schemas.microsoft.com/office/powerpoint/2010/main" val="2804803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8D3348E-32A7-4758-A977-5763E9628A9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EE0095F7-9020-4A4A-AA2A-7E9977488ACF}"/>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DB1721A-4EF5-43BF-8937-A4F761FFDDE0}"/>
              </a:ext>
            </a:extLst>
          </p:cNvPr>
          <p:cNvSpPr>
            <a:spLocks noGrp="1"/>
          </p:cNvSpPr>
          <p:nvPr>
            <p:ph type="dt" sz="half" idx="10"/>
          </p:nvPr>
        </p:nvSpPr>
        <p:spPr/>
        <p:txBody>
          <a:bodyPr/>
          <a:lstStyle/>
          <a:p>
            <a:fld id="{0AE1C8A1-2FC1-41DD-AD87-E95814BA2FA8}" type="datetimeFigureOut">
              <a:rPr lang="ru-RU" smtClean="0"/>
              <a:t>22.05.2018</a:t>
            </a:fld>
            <a:endParaRPr lang="ru-RU" dirty="0"/>
          </a:p>
        </p:txBody>
      </p:sp>
      <p:sp>
        <p:nvSpPr>
          <p:cNvPr id="5" name="Нижний колонтитул 4">
            <a:extLst>
              <a:ext uri="{FF2B5EF4-FFF2-40B4-BE49-F238E27FC236}">
                <a16:creationId xmlns:a16="http://schemas.microsoft.com/office/drawing/2014/main" id="{971D35DC-290E-4E2B-9FCA-0AE60A53C0DE}"/>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91E93DBB-FA57-45AA-9991-1563EBC0C1DB}"/>
              </a:ext>
            </a:extLst>
          </p:cNvPr>
          <p:cNvSpPr>
            <a:spLocks noGrp="1"/>
          </p:cNvSpPr>
          <p:nvPr>
            <p:ph type="sldNum" sz="quarter" idx="12"/>
          </p:nvPr>
        </p:nvSpPr>
        <p:spPr/>
        <p:txBody>
          <a:bodyPr/>
          <a:lstStyle/>
          <a:p>
            <a:fld id="{7D854E6C-3688-4846-B6F0-7A7AD8C07FE4}" type="slidenum">
              <a:rPr lang="ru-RU" smtClean="0"/>
              <a:t>‹#›</a:t>
            </a:fld>
            <a:endParaRPr lang="ru-RU" dirty="0"/>
          </a:p>
        </p:txBody>
      </p:sp>
    </p:spTree>
    <p:extLst>
      <p:ext uri="{BB962C8B-B14F-4D97-AF65-F5344CB8AC3E}">
        <p14:creationId xmlns:p14="http://schemas.microsoft.com/office/powerpoint/2010/main" val="1372326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82910C0-785A-4E45-96BF-430DCB21D3E2}"/>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8AA33A81-3A27-4BA0-9255-2735FBE4FD9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4CC74B1D-60CC-44E2-A416-90A3FF604FC6}"/>
              </a:ext>
            </a:extLst>
          </p:cNvPr>
          <p:cNvSpPr>
            <a:spLocks noGrp="1"/>
          </p:cNvSpPr>
          <p:nvPr>
            <p:ph type="dt" sz="half" idx="10"/>
          </p:nvPr>
        </p:nvSpPr>
        <p:spPr/>
        <p:txBody>
          <a:bodyPr/>
          <a:lstStyle/>
          <a:p>
            <a:fld id="{0AE1C8A1-2FC1-41DD-AD87-E95814BA2FA8}" type="datetimeFigureOut">
              <a:rPr lang="ru-RU" smtClean="0"/>
              <a:t>22.05.2018</a:t>
            </a:fld>
            <a:endParaRPr lang="ru-RU" dirty="0"/>
          </a:p>
        </p:txBody>
      </p:sp>
      <p:sp>
        <p:nvSpPr>
          <p:cNvPr id="5" name="Нижний колонтитул 4">
            <a:extLst>
              <a:ext uri="{FF2B5EF4-FFF2-40B4-BE49-F238E27FC236}">
                <a16:creationId xmlns:a16="http://schemas.microsoft.com/office/drawing/2014/main" id="{A48BF091-D2A7-4515-AAC2-2EA2C061A28A}"/>
              </a:ext>
            </a:extLst>
          </p:cNvPr>
          <p:cNvSpPr>
            <a:spLocks noGrp="1"/>
          </p:cNvSpPr>
          <p:nvPr>
            <p:ph type="ftr" sz="quarter" idx="11"/>
          </p:nvPr>
        </p:nvSpPr>
        <p:spPr/>
        <p:txBody>
          <a:bodyPr/>
          <a:lstStyle/>
          <a:p>
            <a:endParaRPr lang="ru-RU" dirty="0"/>
          </a:p>
        </p:txBody>
      </p:sp>
      <p:sp>
        <p:nvSpPr>
          <p:cNvPr id="6" name="Номер слайда 5">
            <a:extLst>
              <a:ext uri="{FF2B5EF4-FFF2-40B4-BE49-F238E27FC236}">
                <a16:creationId xmlns:a16="http://schemas.microsoft.com/office/drawing/2014/main" id="{46A40EDF-2680-4B40-9CE6-8D644B544B65}"/>
              </a:ext>
            </a:extLst>
          </p:cNvPr>
          <p:cNvSpPr>
            <a:spLocks noGrp="1"/>
          </p:cNvSpPr>
          <p:nvPr>
            <p:ph type="sldNum" sz="quarter" idx="12"/>
          </p:nvPr>
        </p:nvSpPr>
        <p:spPr/>
        <p:txBody>
          <a:bodyPr/>
          <a:lstStyle/>
          <a:p>
            <a:fld id="{7D854E6C-3688-4846-B6F0-7A7AD8C07FE4}" type="slidenum">
              <a:rPr lang="ru-RU" smtClean="0"/>
              <a:t>‹#›</a:t>
            </a:fld>
            <a:endParaRPr lang="ru-RU" dirty="0"/>
          </a:p>
        </p:txBody>
      </p:sp>
    </p:spTree>
    <p:extLst>
      <p:ext uri="{BB962C8B-B14F-4D97-AF65-F5344CB8AC3E}">
        <p14:creationId xmlns:p14="http://schemas.microsoft.com/office/powerpoint/2010/main" val="418246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7C2324F-02EA-4C54-BDE1-3F42561E241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04E947E4-26F7-477C-AEAD-C439DA1814E6}"/>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021EAB86-D051-496D-B43D-8A1600AAF929}"/>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1E790E32-3EAE-4937-A9FD-5C4E50D41F31}"/>
              </a:ext>
            </a:extLst>
          </p:cNvPr>
          <p:cNvSpPr>
            <a:spLocks noGrp="1"/>
          </p:cNvSpPr>
          <p:nvPr>
            <p:ph type="dt" sz="half" idx="10"/>
          </p:nvPr>
        </p:nvSpPr>
        <p:spPr/>
        <p:txBody>
          <a:bodyPr/>
          <a:lstStyle/>
          <a:p>
            <a:fld id="{0AE1C8A1-2FC1-41DD-AD87-E95814BA2FA8}" type="datetimeFigureOut">
              <a:rPr lang="ru-RU" smtClean="0"/>
              <a:t>22.05.2018</a:t>
            </a:fld>
            <a:endParaRPr lang="ru-RU" dirty="0"/>
          </a:p>
        </p:txBody>
      </p:sp>
      <p:sp>
        <p:nvSpPr>
          <p:cNvPr id="6" name="Нижний колонтитул 5">
            <a:extLst>
              <a:ext uri="{FF2B5EF4-FFF2-40B4-BE49-F238E27FC236}">
                <a16:creationId xmlns:a16="http://schemas.microsoft.com/office/drawing/2014/main" id="{4CFD12F9-8846-49F6-B461-93FC0880F3A6}"/>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a16="http://schemas.microsoft.com/office/drawing/2014/main" id="{E5DDABC2-3BBF-4453-A3ED-CF2A458AAE76}"/>
              </a:ext>
            </a:extLst>
          </p:cNvPr>
          <p:cNvSpPr>
            <a:spLocks noGrp="1"/>
          </p:cNvSpPr>
          <p:nvPr>
            <p:ph type="sldNum" sz="quarter" idx="12"/>
          </p:nvPr>
        </p:nvSpPr>
        <p:spPr/>
        <p:txBody>
          <a:bodyPr/>
          <a:lstStyle/>
          <a:p>
            <a:fld id="{7D854E6C-3688-4846-B6F0-7A7AD8C07FE4}" type="slidenum">
              <a:rPr lang="ru-RU" smtClean="0"/>
              <a:t>‹#›</a:t>
            </a:fld>
            <a:endParaRPr lang="ru-RU" dirty="0"/>
          </a:p>
        </p:txBody>
      </p:sp>
    </p:spTree>
    <p:extLst>
      <p:ext uri="{BB962C8B-B14F-4D97-AF65-F5344CB8AC3E}">
        <p14:creationId xmlns:p14="http://schemas.microsoft.com/office/powerpoint/2010/main" val="1180361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1DDA276-02AD-4966-90F7-CACFABC2683B}"/>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CD0C5DAB-ABAF-456C-9134-AF3E24F7FE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4B1B071F-DEA7-4868-BB8C-097D77BCC2EF}"/>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955B8FE2-7A0D-45C0-AD5C-10D6A72019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32CF13CC-34AF-48C2-A439-7D81B881839E}"/>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AC845130-6756-44DB-B465-437A11959A54}"/>
              </a:ext>
            </a:extLst>
          </p:cNvPr>
          <p:cNvSpPr>
            <a:spLocks noGrp="1"/>
          </p:cNvSpPr>
          <p:nvPr>
            <p:ph type="dt" sz="half" idx="10"/>
          </p:nvPr>
        </p:nvSpPr>
        <p:spPr/>
        <p:txBody>
          <a:bodyPr/>
          <a:lstStyle/>
          <a:p>
            <a:fld id="{0AE1C8A1-2FC1-41DD-AD87-E95814BA2FA8}" type="datetimeFigureOut">
              <a:rPr lang="ru-RU" smtClean="0"/>
              <a:t>22.05.2018</a:t>
            </a:fld>
            <a:endParaRPr lang="ru-RU" dirty="0"/>
          </a:p>
        </p:txBody>
      </p:sp>
      <p:sp>
        <p:nvSpPr>
          <p:cNvPr id="8" name="Нижний колонтитул 7">
            <a:extLst>
              <a:ext uri="{FF2B5EF4-FFF2-40B4-BE49-F238E27FC236}">
                <a16:creationId xmlns:a16="http://schemas.microsoft.com/office/drawing/2014/main" id="{41937D06-04E0-4B99-ADF0-D92DD72C0D9F}"/>
              </a:ext>
            </a:extLst>
          </p:cNvPr>
          <p:cNvSpPr>
            <a:spLocks noGrp="1"/>
          </p:cNvSpPr>
          <p:nvPr>
            <p:ph type="ftr" sz="quarter" idx="11"/>
          </p:nvPr>
        </p:nvSpPr>
        <p:spPr/>
        <p:txBody>
          <a:bodyPr/>
          <a:lstStyle/>
          <a:p>
            <a:endParaRPr lang="ru-RU" dirty="0"/>
          </a:p>
        </p:txBody>
      </p:sp>
      <p:sp>
        <p:nvSpPr>
          <p:cNvPr id="9" name="Номер слайда 8">
            <a:extLst>
              <a:ext uri="{FF2B5EF4-FFF2-40B4-BE49-F238E27FC236}">
                <a16:creationId xmlns:a16="http://schemas.microsoft.com/office/drawing/2014/main" id="{B1BE07E4-F91C-4FB4-A16E-990B4A3A0561}"/>
              </a:ext>
            </a:extLst>
          </p:cNvPr>
          <p:cNvSpPr>
            <a:spLocks noGrp="1"/>
          </p:cNvSpPr>
          <p:nvPr>
            <p:ph type="sldNum" sz="quarter" idx="12"/>
          </p:nvPr>
        </p:nvSpPr>
        <p:spPr/>
        <p:txBody>
          <a:bodyPr/>
          <a:lstStyle/>
          <a:p>
            <a:fld id="{7D854E6C-3688-4846-B6F0-7A7AD8C07FE4}" type="slidenum">
              <a:rPr lang="ru-RU" smtClean="0"/>
              <a:t>‹#›</a:t>
            </a:fld>
            <a:endParaRPr lang="ru-RU" dirty="0"/>
          </a:p>
        </p:txBody>
      </p:sp>
    </p:spTree>
    <p:extLst>
      <p:ext uri="{BB962C8B-B14F-4D97-AF65-F5344CB8AC3E}">
        <p14:creationId xmlns:p14="http://schemas.microsoft.com/office/powerpoint/2010/main" val="4225323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8464ED7-A111-4DE7-8148-8E845033F644}"/>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DA142DB8-865E-4E2B-845C-A79C5ED70C90}"/>
              </a:ext>
            </a:extLst>
          </p:cNvPr>
          <p:cNvSpPr>
            <a:spLocks noGrp="1"/>
          </p:cNvSpPr>
          <p:nvPr>
            <p:ph type="dt" sz="half" idx="10"/>
          </p:nvPr>
        </p:nvSpPr>
        <p:spPr/>
        <p:txBody>
          <a:bodyPr/>
          <a:lstStyle/>
          <a:p>
            <a:fld id="{0AE1C8A1-2FC1-41DD-AD87-E95814BA2FA8}" type="datetimeFigureOut">
              <a:rPr lang="ru-RU" smtClean="0"/>
              <a:t>22.05.2018</a:t>
            </a:fld>
            <a:endParaRPr lang="ru-RU" dirty="0"/>
          </a:p>
        </p:txBody>
      </p:sp>
      <p:sp>
        <p:nvSpPr>
          <p:cNvPr id="4" name="Нижний колонтитул 3">
            <a:extLst>
              <a:ext uri="{FF2B5EF4-FFF2-40B4-BE49-F238E27FC236}">
                <a16:creationId xmlns:a16="http://schemas.microsoft.com/office/drawing/2014/main" id="{AAEC3AF2-16B6-4670-9F0E-9FAF6BA39187}"/>
              </a:ext>
            </a:extLst>
          </p:cNvPr>
          <p:cNvSpPr>
            <a:spLocks noGrp="1"/>
          </p:cNvSpPr>
          <p:nvPr>
            <p:ph type="ftr" sz="quarter" idx="11"/>
          </p:nvPr>
        </p:nvSpPr>
        <p:spPr/>
        <p:txBody>
          <a:bodyPr/>
          <a:lstStyle/>
          <a:p>
            <a:endParaRPr lang="ru-RU" dirty="0"/>
          </a:p>
        </p:txBody>
      </p:sp>
      <p:sp>
        <p:nvSpPr>
          <p:cNvPr id="5" name="Номер слайда 4">
            <a:extLst>
              <a:ext uri="{FF2B5EF4-FFF2-40B4-BE49-F238E27FC236}">
                <a16:creationId xmlns:a16="http://schemas.microsoft.com/office/drawing/2014/main" id="{8091665A-27AB-4858-9763-10483CBFB3DD}"/>
              </a:ext>
            </a:extLst>
          </p:cNvPr>
          <p:cNvSpPr>
            <a:spLocks noGrp="1"/>
          </p:cNvSpPr>
          <p:nvPr>
            <p:ph type="sldNum" sz="quarter" idx="12"/>
          </p:nvPr>
        </p:nvSpPr>
        <p:spPr/>
        <p:txBody>
          <a:bodyPr/>
          <a:lstStyle/>
          <a:p>
            <a:fld id="{7D854E6C-3688-4846-B6F0-7A7AD8C07FE4}" type="slidenum">
              <a:rPr lang="ru-RU" smtClean="0"/>
              <a:t>‹#›</a:t>
            </a:fld>
            <a:endParaRPr lang="ru-RU" dirty="0"/>
          </a:p>
        </p:txBody>
      </p:sp>
    </p:spTree>
    <p:extLst>
      <p:ext uri="{BB962C8B-B14F-4D97-AF65-F5344CB8AC3E}">
        <p14:creationId xmlns:p14="http://schemas.microsoft.com/office/powerpoint/2010/main" val="1871707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F440BE9C-0146-4151-84AB-CCCFAD83A6ED}"/>
              </a:ext>
            </a:extLst>
          </p:cNvPr>
          <p:cNvSpPr>
            <a:spLocks noGrp="1"/>
          </p:cNvSpPr>
          <p:nvPr>
            <p:ph type="dt" sz="half" idx="10"/>
          </p:nvPr>
        </p:nvSpPr>
        <p:spPr/>
        <p:txBody>
          <a:bodyPr/>
          <a:lstStyle/>
          <a:p>
            <a:fld id="{0AE1C8A1-2FC1-41DD-AD87-E95814BA2FA8}" type="datetimeFigureOut">
              <a:rPr lang="ru-RU" smtClean="0"/>
              <a:t>22.05.2018</a:t>
            </a:fld>
            <a:endParaRPr lang="ru-RU" dirty="0"/>
          </a:p>
        </p:txBody>
      </p:sp>
      <p:sp>
        <p:nvSpPr>
          <p:cNvPr id="3" name="Нижний колонтитул 2">
            <a:extLst>
              <a:ext uri="{FF2B5EF4-FFF2-40B4-BE49-F238E27FC236}">
                <a16:creationId xmlns:a16="http://schemas.microsoft.com/office/drawing/2014/main" id="{A49646C4-FEFE-4593-827B-15057F516E55}"/>
              </a:ext>
            </a:extLst>
          </p:cNvPr>
          <p:cNvSpPr>
            <a:spLocks noGrp="1"/>
          </p:cNvSpPr>
          <p:nvPr>
            <p:ph type="ftr" sz="quarter" idx="11"/>
          </p:nvPr>
        </p:nvSpPr>
        <p:spPr/>
        <p:txBody>
          <a:bodyPr/>
          <a:lstStyle/>
          <a:p>
            <a:endParaRPr lang="ru-RU" dirty="0"/>
          </a:p>
        </p:txBody>
      </p:sp>
      <p:sp>
        <p:nvSpPr>
          <p:cNvPr id="4" name="Номер слайда 3">
            <a:extLst>
              <a:ext uri="{FF2B5EF4-FFF2-40B4-BE49-F238E27FC236}">
                <a16:creationId xmlns:a16="http://schemas.microsoft.com/office/drawing/2014/main" id="{D1690FF6-E693-4FC2-8DCE-015CF497BBC8}"/>
              </a:ext>
            </a:extLst>
          </p:cNvPr>
          <p:cNvSpPr>
            <a:spLocks noGrp="1"/>
          </p:cNvSpPr>
          <p:nvPr>
            <p:ph type="sldNum" sz="quarter" idx="12"/>
          </p:nvPr>
        </p:nvSpPr>
        <p:spPr/>
        <p:txBody>
          <a:bodyPr/>
          <a:lstStyle/>
          <a:p>
            <a:fld id="{7D854E6C-3688-4846-B6F0-7A7AD8C07FE4}" type="slidenum">
              <a:rPr lang="ru-RU" smtClean="0"/>
              <a:t>‹#›</a:t>
            </a:fld>
            <a:endParaRPr lang="ru-RU" dirty="0"/>
          </a:p>
        </p:txBody>
      </p:sp>
    </p:spTree>
    <p:extLst>
      <p:ext uri="{BB962C8B-B14F-4D97-AF65-F5344CB8AC3E}">
        <p14:creationId xmlns:p14="http://schemas.microsoft.com/office/powerpoint/2010/main" val="12042575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C9231CE-6AE7-4E56-B5D0-7519F0830BA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6ED6A9A6-5D1D-4B88-924E-BDF6C712BC6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2E0F0071-7467-4799-B5FE-BAF14E094D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460E69D-5364-4F3C-A579-CA2D8A9C38B5}"/>
              </a:ext>
            </a:extLst>
          </p:cNvPr>
          <p:cNvSpPr>
            <a:spLocks noGrp="1"/>
          </p:cNvSpPr>
          <p:nvPr>
            <p:ph type="dt" sz="half" idx="10"/>
          </p:nvPr>
        </p:nvSpPr>
        <p:spPr/>
        <p:txBody>
          <a:bodyPr/>
          <a:lstStyle/>
          <a:p>
            <a:fld id="{0AE1C8A1-2FC1-41DD-AD87-E95814BA2FA8}" type="datetimeFigureOut">
              <a:rPr lang="ru-RU" smtClean="0"/>
              <a:t>22.05.2018</a:t>
            </a:fld>
            <a:endParaRPr lang="ru-RU" dirty="0"/>
          </a:p>
        </p:txBody>
      </p:sp>
      <p:sp>
        <p:nvSpPr>
          <p:cNvPr id="6" name="Нижний колонтитул 5">
            <a:extLst>
              <a:ext uri="{FF2B5EF4-FFF2-40B4-BE49-F238E27FC236}">
                <a16:creationId xmlns:a16="http://schemas.microsoft.com/office/drawing/2014/main" id="{0EDEB969-FC60-4A06-B755-77A7348A289B}"/>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a16="http://schemas.microsoft.com/office/drawing/2014/main" id="{C94CEA7D-ECDD-44A1-BB2A-78D64DFD8777}"/>
              </a:ext>
            </a:extLst>
          </p:cNvPr>
          <p:cNvSpPr>
            <a:spLocks noGrp="1"/>
          </p:cNvSpPr>
          <p:nvPr>
            <p:ph type="sldNum" sz="quarter" idx="12"/>
          </p:nvPr>
        </p:nvSpPr>
        <p:spPr/>
        <p:txBody>
          <a:bodyPr/>
          <a:lstStyle/>
          <a:p>
            <a:fld id="{7D854E6C-3688-4846-B6F0-7A7AD8C07FE4}" type="slidenum">
              <a:rPr lang="ru-RU" smtClean="0"/>
              <a:t>‹#›</a:t>
            </a:fld>
            <a:endParaRPr lang="ru-RU" dirty="0"/>
          </a:p>
        </p:txBody>
      </p:sp>
    </p:spTree>
    <p:extLst>
      <p:ext uri="{BB962C8B-B14F-4D97-AF65-F5344CB8AC3E}">
        <p14:creationId xmlns:p14="http://schemas.microsoft.com/office/powerpoint/2010/main" val="47294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CBBF86E-1914-4FE6-963C-A24660E06D24}"/>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7D3EA9FE-C436-4FAB-9BE9-3CC44184A6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a:extLst>
              <a:ext uri="{FF2B5EF4-FFF2-40B4-BE49-F238E27FC236}">
                <a16:creationId xmlns:a16="http://schemas.microsoft.com/office/drawing/2014/main" id="{75198EFC-AFCA-49A4-B562-2AD3934361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40163AFB-0CB1-4AD1-9500-E10089D0FA93}"/>
              </a:ext>
            </a:extLst>
          </p:cNvPr>
          <p:cNvSpPr>
            <a:spLocks noGrp="1"/>
          </p:cNvSpPr>
          <p:nvPr>
            <p:ph type="dt" sz="half" idx="10"/>
          </p:nvPr>
        </p:nvSpPr>
        <p:spPr/>
        <p:txBody>
          <a:bodyPr/>
          <a:lstStyle/>
          <a:p>
            <a:fld id="{0AE1C8A1-2FC1-41DD-AD87-E95814BA2FA8}" type="datetimeFigureOut">
              <a:rPr lang="ru-RU" smtClean="0"/>
              <a:t>22.05.2018</a:t>
            </a:fld>
            <a:endParaRPr lang="ru-RU" dirty="0"/>
          </a:p>
        </p:txBody>
      </p:sp>
      <p:sp>
        <p:nvSpPr>
          <p:cNvPr id="6" name="Нижний колонтитул 5">
            <a:extLst>
              <a:ext uri="{FF2B5EF4-FFF2-40B4-BE49-F238E27FC236}">
                <a16:creationId xmlns:a16="http://schemas.microsoft.com/office/drawing/2014/main" id="{8D7EE175-D184-41F5-AAC7-F406BE7DBA46}"/>
              </a:ext>
            </a:extLst>
          </p:cNvPr>
          <p:cNvSpPr>
            <a:spLocks noGrp="1"/>
          </p:cNvSpPr>
          <p:nvPr>
            <p:ph type="ftr" sz="quarter" idx="11"/>
          </p:nvPr>
        </p:nvSpPr>
        <p:spPr/>
        <p:txBody>
          <a:bodyPr/>
          <a:lstStyle/>
          <a:p>
            <a:endParaRPr lang="ru-RU" dirty="0"/>
          </a:p>
        </p:txBody>
      </p:sp>
      <p:sp>
        <p:nvSpPr>
          <p:cNvPr id="7" name="Номер слайда 6">
            <a:extLst>
              <a:ext uri="{FF2B5EF4-FFF2-40B4-BE49-F238E27FC236}">
                <a16:creationId xmlns:a16="http://schemas.microsoft.com/office/drawing/2014/main" id="{C9F76AB4-0ADF-4579-94BB-2460907838D7}"/>
              </a:ext>
            </a:extLst>
          </p:cNvPr>
          <p:cNvSpPr>
            <a:spLocks noGrp="1"/>
          </p:cNvSpPr>
          <p:nvPr>
            <p:ph type="sldNum" sz="quarter" idx="12"/>
          </p:nvPr>
        </p:nvSpPr>
        <p:spPr/>
        <p:txBody>
          <a:bodyPr/>
          <a:lstStyle/>
          <a:p>
            <a:fld id="{7D854E6C-3688-4846-B6F0-7A7AD8C07FE4}" type="slidenum">
              <a:rPr lang="ru-RU" smtClean="0"/>
              <a:t>‹#›</a:t>
            </a:fld>
            <a:endParaRPr lang="ru-RU" dirty="0"/>
          </a:p>
        </p:txBody>
      </p:sp>
    </p:spTree>
    <p:extLst>
      <p:ext uri="{BB962C8B-B14F-4D97-AF65-F5344CB8AC3E}">
        <p14:creationId xmlns:p14="http://schemas.microsoft.com/office/powerpoint/2010/main" val="1868558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EF63656-C42F-4702-A448-51B19C5C05C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D8718B8D-B43B-40FF-99BC-F8C3D3006B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254A627-E78A-4BF6-805E-2DC2275069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E1C8A1-2FC1-41DD-AD87-E95814BA2FA8}" type="datetimeFigureOut">
              <a:rPr lang="ru-RU" smtClean="0"/>
              <a:t>22.05.2018</a:t>
            </a:fld>
            <a:endParaRPr lang="ru-RU" dirty="0"/>
          </a:p>
        </p:txBody>
      </p:sp>
      <p:sp>
        <p:nvSpPr>
          <p:cNvPr id="5" name="Нижний колонтитул 4">
            <a:extLst>
              <a:ext uri="{FF2B5EF4-FFF2-40B4-BE49-F238E27FC236}">
                <a16:creationId xmlns:a16="http://schemas.microsoft.com/office/drawing/2014/main" id="{D47131CA-9C2A-49E6-8088-61D92C105B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a:extLst>
              <a:ext uri="{FF2B5EF4-FFF2-40B4-BE49-F238E27FC236}">
                <a16:creationId xmlns:a16="http://schemas.microsoft.com/office/drawing/2014/main" id="{7135824C-2901-41D4-BFF4-24C2CD45D0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854E6C-3688-4846-B6F0-7A7AD8C07FE4}" type="slidenum">
              <a:rPr lang="ru-RU" smtClean="0"/>
              <a:t>‹#›</a:t>
            </a:fld>
            <a:endParaRPr lang="ru-RU" dirty="0"/>
          </a:p>
        </p:txBody>
      </p:sp>
    </p:spTree>
    <p:extLst>
      <p:ext uri="{BB962C8B-B14F-4D97-AF65-F5344CB8AC3E}">
        <p14:creationId xmlns:p14="http://schemas.microsoft.com/office/powerpoint/2010/main" val="3534238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audio" Target="../media/audio2.wav"/></Relationships>
</file>

<file path=ppt/slides/_rels/slide11.xml.rels><?xml version="1.0" encoding="UTF-8" standalone="yes"?>
<Relationships xmlns="http://schemas.openxmlformats.org/package/2006/relationships"><Relationship Id="rId8" Type="http://schemas.openxmlformats.org/officeDocument/2006/relationships/audio" Target="../media/audio2.wav"/><Relationship Id="rId3" Type="http://schemas.openxmlformats.org/officeDocument/2006/relationships/hyperlink" Target="https://ru.wikipedia.org/wiki/%D0%9F%D1%80%D0%B5%D1%81%D1%82%D1%83%D0%BF%D0%BB%D0%B5%D0%BD%D0%B8%D0%B5_%D0%B8_%D0%BD%D0%B0%D0%BA%D0%B0%D0%B7%D0%B0%D0%BD%D0%B8%D0%B5" TargetMode="External"/><Relationship Id="rId7" Type="http://schemas.openxmlformats.org/officeDocument/2006/relationships/slide" Target="slide3.xml"/><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audio" Target="../media/audio2.wav"/><Relationship Id="rId5" Type="http://schemas.openxmlformats.org/officeDocument/2006/relationships/slide" Target="slide3.xml"/><Relationship Id="rId4"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audio" Target="../media/audio2.wav"/></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audio" Target="../media/audio2.wav"/></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audio" Target="../media/audio2.wav"/></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audio" Target="../media/audio2.wav"/></Relationships>
</file>

<file path=ppt/slides/_rels/slide1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hyperlink" Target="http://al-shell.ru/dostoevskij-smert-pisatelya/" TargetMode="External"/><Relationship Id="rId3" Type="http://schemas.openxmlformats.org/officeDocument/2006/relationships/hyperlink" Target="http://fit4brain.com/6754" TargetMode="External"/><Relationship Id="rId7" Type="http://schemas.openxmlformats.org/officeDocument/2006/relationships/hyperlink" Target="http://rushist.com/index.php/literary-articles/3755-dostoevskij-fedor-mikhajlovich-biografiya"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hyperlink" Target="http://obrazovaka.ru/alpha/d/dostoevskij-fyodor-mixajlovich-dostoevsky-fyodor-mikhailovich" TargetMode="External"/><Relationship Id="rId11" Type="http://schemas.openxmlformats.org/officeDocument/2006/relationships/audio" Target="../media/audio2.wav"/><Relationship Id="rId5" Type="http://schemas.openxmlformats.org/officeDocument/2006/relationships/hyperlink" Target="https://azbyka.ru/fiction/1/dostoevskij-fedor-mixajlovich/" TargetMode="External"/><Relationship Id="rId10" Type="http://schemas.openxmlformats.org/officeDocument/2006/relationships/slide" Target="slide3.xml"/><Relationship Id="rId4" Type="http://schemas.openxmlformats.org/officeDocument/2006/relationships/hyperlink" Target="https://ru.wikipedia.org/wiki/&#1044;&#1086;&#1089;&#1090;&#1086;&#1077;&#1074;&#1089;&#1082;&#1080;&#1081;,_&#1060;&#1105;&#1076;&#1086;&#1088;_&#1052;&#1080;&#1093;&#1072;&#1081;&#1083;&#1086;&#1074;&#1080;&#1095;" TargetMode="External"/><Relationship Id="rId9" Type="http://schemas.openxmlformats.org/officeDocument/2006/relationships/hyperlink" Target="http://yablor.ru/blogs/tri-jeni-fmdostoevskogo/1469414"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7.xml"/><Relationship Id="rId12" Type="http://schemas.openxmlformats.org/officeDocument/2006/relationships/slide" Target="slide13.xml"/><Relationship Id="rId17" Type="http://schemas.openxmlformats.org/officeDocument/2006/relationships/slide" Target="slide18.xml"/><Relationship Id="rId2" Type="http://schemas.openxmlformats.org/officeDocument/2006/relationships/notesSlide" Target="../notesSlides/notesSlide3.xml"/><Relationship Id="rId16" Type="http://schemas.openxmlformats.org/officeDocument/2006/relationships/slide" Target="slide17.xml"/><Relationship Id="rId1" Type="http://schemas.openxmlformats.org/officeDocument/2006/relationships/slideLayout" Target="../slideLayouts/slideLayout6.xml"/><Relationship Id="rId6" Type="http://schemas.openxmlformats.org/officeDocument/2006/relationships/slide" Target="slide6.xml"/><Relationship Id="rId11" Type="http://schemas.openxmlformats.org/officeDocument/2006/relationships/slide" Target="slide11.xml"/><Relationship Id="rId5" Type="http://schemas.openxmlformats.org/officeDocument/2006/relationships/slide" Target="slide5.xml"/><Relationship Id="rId15" Type="http://schemas.openxmlformats.org/officeDocument/2006/relationships/slide" Target="slide16.xml"/><Relationship Id="rId10" Type="http://schemas.openxmlformats.org/officeDocument/2006/relationships/slide" Target="slide10.xml"/><Relationship Id="rId4" Type="http://schemas.openxmlformats.org/officeDocument/2006/relationships/audio" Target="../media/audio1.wav"/><Relationship Id="rId9" Type="http://schemas.openxmlformats.org/officeDocument/2006/relationships/slide" Target="slide9.xml"/><Relationship Id="rId14" Type="http://schemas.openxmlformats.org/officeDocument/2006/relationships/slide" Target="slide1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audio" Target="../media/audio2.wav"/></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audio" Target="../media/audio2.wav"/><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hyperlink" Target="http://no.wikipedia.org/wiki/fil:dostoevsky.jpg" TargetMode="Externa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audio" Target="../media/audio2.wav"/><Relationship Id="rId5" Type="http://schemas.openxmlformats.org/officeDocument/2006/relationships/slide" Target="slide3.xml"/><Relationship Id="rId4" Type="http://schemas.openxmlformats.org/officeDocument/2006/relationships/hyperlink" Target="https://ru.wikipedia.org/wiki/%D0%94%D0%BE%D1%81%D1%82%D0%BE%D0%B5%D0%B2%D1%81%D0%BA%D0%B8%D0%B9,_%D0%A4%D1%91%D0%B4%D0%BE%D1%80_%D0%9C%D0%B8%D1%85%D0%B0%D0%B9%D0%BB%D0%BE%D0%B2%D0%B8%D1%87"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audio" Target="../media/audio2.wav"/><Relationship Id="rId5" Type="http://schemas.openxmlformats.org/officeDocument/2006/relationships/slide" Target="slide3.xml"/><Relationship Id="rId4" Type="http://schemas.openxmlformats.org/officeDocument/2006/relationships/hyperlink" Target="https://fr.wikipedia.org/wiki/Mikha%C3%AFl_Andr%C3%A9i%C3%A9vitch_Dosto%C3%AFevski"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 Id="rId6" Type="http://schemas.openxmlformats.org/officeDocument/2006/relationships/audio" Target="../media/audio2.wav"/><Relationship Id="rId5" Type="http://schemas.openxmlformats.org/officeDocument/2006/relationships/slide" Target="slide3.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audio" Target="../media/audio2.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CDE8D13-D537-4202-813B-FFCA0537AB08}"/>
              </a:ext>
            </a:extLst>
          </p:cNvPr>
          <p:cNvSpPr>
            <a:spLocks noGrp="1"/>
          </p:cNvSpPr>
          <p:nvPr>
            <p:ph type="ctrTitle"/>
          </p:nvPr>
        </p:nvSpPr>
        <p:spPr>
          <a:xfrm>
            <a:off x="1524000" y="1122363"/>
            <a:ext cx="9474926" cy="2387600"/>
          </a:xfr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a:prstTxWarp prst="textInflate">
              <a:avLst/>
            </a:prstTxWarp>
            <a:normAutofit fontScale="90000"/>
          </a:bodyPr>
          <a:lstStyle/>
          <a:p>
            <a:r>
              <a:rPr lang="ru-RU" sz="8800" b="1" dirty="0">
                <a:ln w="0">
                  <a:solidFill>
                    <a:srgbClr val="FFFF00"/>
                  </a:solidFill>
                </a:ln>
                <a:solidFill>
                  <a:schemeClr val="accent1"/>
                </a:solidFill>
                <a:effectLst>
                  <a:outerShdw blurRad="50800" dist="38100" algn="l" rotWithShape="0">
                    <a:prstClr val="black">
                      <a:alpha val="40000"/>
                    </a:prstClr>
                  </a:outerShdw>
                </a:effectLst>
              </a:rPr>
              <a:t>Фёдор Михайлович Достоевский</a:t>
            </a:r>
          </a:p>
        </p:txBody>
      </p:sp>
      <p:sp>
        <p:nvSpPr>
          <p:cNvPr id="3" name="Подзаголовок 2">
            <a:extLst>
              <a:ext uri="{FF2B5EF4-FFF2-40B4-BE49-F238E27FC236}">
                <a16:creationId xmlns:a16="http://schemas.microsoft.com/office/drawing/2014/main" id="{25D4AB63-A485-42FF-BACD-B861F3A3ECCD}"/>
              </a:ext>
            </a:extLst>
          </p:cNvPr>
          <p:cNvSpPr>
            <a:spLocks noGrp="1"/>
          </p:cNvSpPr>
          <p:nvPr>
            <p:ph type="subTitle" idx="1"/>
          </p:nvPr>
        </p:nvSpPr>
        <p:spPr>
          <a:xfrm>
            <a:off x="1186341" y="3683949"/>
            <a:ext cx="10293532" cy="1655762"/>
          </a:xfrm>
        </p:spPr>
        <p:txBody>
          <a:bodyPr>
            <a:normAutofit/>
          </a:bodyPr>
          <a:lstStyle/>
          <a:p>
            <a:r>
              <a:rPr lang="ru-RU" sz="4000" dirty="0">
                <a:ln w="0"/>
                <a:solidFill>
                  <a:schemeClr val="accent1"/>
                </a:solidFill>
                <a:effectLst>
                  <a:outerShdw blurRad="38100" dist="25400" dir="5400000" algn="ctr" rotWithShape="0">
                    <a:srgbClr val="6E747A">
                      <a:alpha val="43000"/>
                    </a:srgbClr>
                  </a:outerShdw>
                </a:effectLst>
              </a:rPr>
              <a:t>Биография, творческая деятельность и вклад в развитие Мировой литературы.</a:t>
            </a:r>
          </a:p>
        </p:txBody>
      </p:sp>
    </p:spTree>
    <p:extLst>
      <p:ext uri="{BB962C8B-B14F-4D97-AF65-F5344CB8AC3E}">
        <p14:creationId xmlns:p14="http://schemas.microsoft.com/office/powerpoint/2010/main" val="1639064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59FCBD-35C6-4AAA-B98E-AA841F3E7C4D}"/>
              </a:ext>
            </a:extLst>
          </p:cNvPr>
          <p:cNvSpPr>
            <a:spLocks noGrp="1"/>
          </p:cNvSpPr>
          <p:nvPr>
            <p:ph type="title"/>
          </p:nvPr>
        </p:nvSpPr>
        <p:spPr>
          <a:xfrm>
            <a:off x="958644" y="0"/>
            <a:ext cx="10515600" cy="485775"/>
          </a:xfrm>
        </p:spPr>
        <p:txBody>
          <a:bodyPr anchor="ctr">
            <a:noAutofit/>
          </a:bodyPr>
          <a:lstStyle/>
          <a:p>
            <a:pPr algn="ctr"/>
            <a:r>
              <a:rPr lang="ru-RU" sz="3600" b="1" dirty="0">
                <a:ln w="13462">
                  <a:noFill/>
                  <a:prstDash val="solid"/>
                </a:ln>
                <a:solidFill>
                  <a:srgbClr val="FF0000"/>
                </a:solidFill>
                <a:latin typeface="+mn-lt"/>
                <a:ea typeface="+mn-ea"/>
                <a:cs typeface="+mn-cs"/>
              </a:rPr>
              <a:t>Творческий</a:t>
            </a:r>
            <a:r>
              <a:rPr lang="ru-RU" sz="8800" b="1" dirty="0">
                <a:ln w="22225">
                  <a:solidFill>
                    <a:schemeClr val="accent2"/>
                  </a:solidFill>
                  <a:prstDash val="solid"/>
                </a:ln>
                <a:solidFill>
                  <a:srgbClr val="FF0000"/>
                </a:solidFill>
              </a:rPr>
              <a:t> </a:t>
            </a:r>
            <a:r>
              <a:rPr lang="ru-RU" sz="3600" b="1" dirty="0">
                <a:ln w="13462">
                  <a:noFill/>
                  <a:prstDash val="solid"/>
                </a:ln>
                <a:solidFill>
                  <a:srgbClr val="FF0000"/>
                </a:solidFill>
                <a:latin typeface="+mn-lt"/>
                <a:ea typeface="+mn-ea"/>
                <a:cs typeface="+mn-cs"/>
              </a:rPr>
              <a:t>путь</a:t>
            </a:r>
          </a:p>
        </p:txBody>
      </p:sp>
      <p:sp>
        <p:nvSpPr>
          <p:cNvPr id="8" name="TextBox 7">
            <a:extLst>
              <a:ext uri="{FF2B5EF4-FFF2-40B4-BE49-F238E27FC236}">
                <a16:creationId xmlns:a16="http://schemas.microsoft.com/office/drawing/2014/main" id="{1CE82A9E-3BE2-41A8-B153-3BC7A9EEFA84}"/>
              </a:ext>
            </a:extLst>
          </p:cNvPr>
          <p:cNvSpPr txBox="1"/>
          <p:nvPr/>
        </p:nvSpPr>
        <p:spPr>
          <a:xfrm>
            <a:off x="43543" y="693909"/>
            <a:ext cx="12104914" cy="7371249"/>
          </a:xfrm>
          <a:prstGeom prst="rect">
            <a:avLst/>
          </a:prstGeom>
          <a:noFill/>
        </p:spPr>
        <p:txBody>
          <a:bodyPr wrap="square" rtlCol="0">
            <a:spAutoFit/>
          </a:bodyPr>
          <a:lstStyle/>
          <a:p>
            <a:r>
              <a:rPr lang="ru-RU" sz="2000" b="1" dirty="0">
                <a:ln w="13462">
                  <a:noFill/>
                  <a:prstDash val="solid"/>
                </a:ln>
              </a:rPr>
              <a:t>1.1838–1843 гг. – учеба в Петербургском военно-инженерном училище.</a:t>
            </a:r>
          </a:p>
          <a:p>
            <a:r>
              <a:rPr lang="ru-RU" sz="2000" b="1" dirty="0">
                <a:ln w="13462">
                  <a:noFill/>
                  <a:prstDash val="solid"/>
                </a:ln>
              </a:rPr>
              <a:t>2.1843–1844 гг. – служба в чертежной инженерного корпуса при Санкт-Петербургской инженерной команде.</a:t>
            </a:r>
            <a:br>
              <a:rPr lang="ru-RU" sz="2000" b="1" dirty="0">
                <a:ln w="13462">
                  <a:noFill/>
                  <a:prstDash val="solid"/>
                </a:ln>
              </a:rPr>
            </a:br>
            <a:r>
              <a:rPr lang="ru-RU" sz="2000" b="1" dirty="0">
                <a:ln w="13462">
                  <a:noFill/>
                  <a:prstDash val="solid"/>
                </a:ln>
              </a:rPr>
              <a:t>3.1844 г. – выход в отставку, начало литературной деятельности.</a:t>
            </a:r>
            <a:br>
              <a:rPr lang="ru-RU" sz="2000" b="1" dirty="0">
                <a:ln w="13462">
                  <a:noFill/>
                  <a:prstDash val="solid"/>
                </a:ln>
              </a:rPr>
            </a:br>
            <a:r>
              <a:rPr lang="ru-RU" sz="2000" b="1" dirty="0">
                <a:ln w="13462">
                  <a:noFill/>
                  <a:prstDash val="solid"/>
                </a:ln>
              </a:rPr>
              <a:t>4.1846 г. – роман "Бедные люди". Необычайный успех. Положительный отзыв Некрасова и Белинского. В романе впервые возникают образы, темы и проблемы, которые пройдут через все творчество писателя (образ Петербурга, образ "маленького" человека, тема психологической двойственности человеческой личности. Эта тема продолжается в произведениях 40-х годов: "Двойник", "Господин Прохарчин" (1846), "Белые ночи" (1848), "Неточка Незванова" (1846–1849).</a:t>
            </a:r>
            <a:br>
              <a:rPr lang="ru-RU" sz="2000" b="1" dirty="0">
                <a:ln w="13462">
                  <a:noFill/>
                  <a:prstDash val="solid"/>
                </a:ln>
              </a:rPr>
            </a:br>
            <a:r>
              <a:rPr lang="ru-RU" sz="2000" b="1" dirty="0">
                <a:ln w="13462">
                  <a:noFill/>
                  <a:prstDash val="solid"/>
                </a:ln>
              </a:rPr>
              <a:t>5.1847 г. – становится участником кружка М. В. Петрашевского.</a:t>
            </a:r>
            <a:br>
              <a:rPr lang="ru-RU" sz="2000" b="1" dirty="0">
                <a:ln w="13462">
                  <a:noFill/>
                  <a:prstDash val="solid"/>
                </a:ln>
              </a:rPr>
            </a:br>
            <a:r>
              <a:rPr lang="ru-RU" sz="2000" b="1" dirty="0">
                <a:ln w="13462">
                  <a:noFill/>
                  <a:prstDash val="solid"/>
                </a:ln>
              </a:rPr>
              <a:t>6.1848 г. – чтение на одной из "пятниц" Петрашевского запрещенного, ходившего в списках "Письма Белинского к Гоголю".</a:t>
            </a:r>
            <a:br>
              <a:rPr lang="ru-RU" sz="2000" b="1" dirty="0">
                <a:ln w="13462">
                  <a:noFill/>
                  <a:prstDash val="solid"/>
                </a:ln>
              </a:rPr>
            </a:br>
            <a:r>
              <a:rPr lang="ru-RU" sz="2000" b="1" dirty="0">
                <a:ln w="13462">
                  <a:noFill/>
                  <a:prstDash val="solid"/>
                </a:ln>
              </a:rPr>
              <a:t>7.9.1861–1865 гг. – издание вместе с братом журнала "Время" (1861–1863), а после его запрещения – журнала "Эпоха" (1864–1865). </a:t>
            </a:r>
            <a:br>
              <a:rPr lang="ru-RU" sz="2000" b="1" dirty="0">
                <a:ln w="13462">
                  <a:noFill/>
                  <a:prstDash val="solid"/>
                </a:ln>
              </a:rPr>
            </a:br>
            <a:r>
              <a:rPr lang="ru-RU" sz="2000" b="1" dirty="0">
                <a:ln w="13462">
                  <a:noFill/>
                  <a:prstDash val="solid"/>
                </a:ln>
              </a:rPr>
              <a:t>8.1860–1880 гг. – создание крупнейших произведений: </a:t>
            </a:r>
          </a:p>
          <a:p>
            <a:r>
              <a:rPr lang="ru-RU" sz="2000" b="1" dirty="0">
                <a:ln w="13462">
                  <a:noFill/>
                  <a:prstDash val="solid"/>
                </a:ln>
              </a:rPr>
              <a:t>9.1866 г. – «Преступление и наказание»</a:t>
            </a:r>
          </a:p>
          <a:p>
            <a:r>
              <a:rPr lang="ru-RU" sz="2000" b="1" dirty="0">
                <a:ln w="13462">
                  <a:noFill/>
                  <a:prstDash val="solid"/>
                </a:ln>
              </a:rPr>
              <a:t>10.1868 г. – «Идиот»</a:t>
            </a:r>
            <a:br>
              <a:rPr lang="ru-RU" sz="2000" b="1" dirty="0">
                <a:ln w="13462">
                  <a:noFill/>
                  <a:prstDash val="solid"/>
                </a:ln>
              </a:rPr>
            </a:br>
            <a:r>
              <a:rPr lang="ru-RU" sz="2000" b="1" dirty="0">
                <a:ln w="13462">
                  <a:noFill/>
                  <a:prstDash val="solid"/>
                </a:ln>
              </a:rPr>
              <a:t>11.1871–1872 г. – «Бесы»</a:t>
            </a:r>
            <a:br>
              <a:rPr lang="ru-RU" sz="2000" b="1" dirty="0">
                <a:ln w="13462">
                  <a:noFill/>
                  <a:prstDash val="solid"/>
                </a:ln>
              </a:rPr>
            </a:br>
            <a:r>
              <a:rPr lang="ru-RU" sz="2000" b="1" dirty="0">
                <a:ln w="13462">
                  <a:noFill/>
                  <a:prstDash val="solid"/>
                </a:ln>
              </a:rPr>
              <a:t>12.1875 г. – «Подросток»</a:t>
            </a:r>
            <a:br>
              <a:rPr lang="ru-RU" sz="2000" b="1" dirty="0">
                <a:ln w="13462">
                  <a:noFill/>
                  <a:prstDash val="solid"/>
                </a:ln>
              </a:rPr>
            </a:br>
            <a:r>
              <a:rPr lang="ru-RU" sz="2000" b="1" dirty="0">
                <a:ln w="13462">
                  <a:noFill/>
                  <a:prstDash val="solid"/>
                </a:ln>
              </a:rPr>
              <a:t>13.1879 – 1800 г. – «Братья Карамазовы»</a:t>
            </a:r>
          </a:p>
          <a:p>
            <a:pPr marL="285750" indent="-285750">
              <a:buFont typeface="Arial" panose="020B0604020202020204" pitchFamily="34" charset="0"/>
              <a:buChar char="•"/>
            </a:pPr>
            <a:endParaRPr lang="ru-RU" sz="1100" b="1" spc="50" dirty="0">
              <a:ln w="9525" cmpd="sng">
                <a:solidFill>
                  <a:schemeClr val="accent1"/>
                </a:solidFill>
                <a:prstDash val="solid"/>
              </a:ln>
              <a:solidFill>
                <a:srgbClr val="70AD47">
                  <a:tint val="1000"/>
                </a:srgbClr>
              </a:solidFill>
              <a:effectLst>
                <a:glow rad="38100">
                  <a:schemeClr val="accent1">
                    <a:alpha val="40000"/>
                  </a:schemeClr>
                </a:glow>
              </a:effectLst>
            </a:endParaRPr>
          </a:p>
          <a:p>
            <a:pPr marL="285750" indent="-285750">
              <a:buFont typeface="Arial" panose="020B0604020202020204" pitchFamily="34" charset="0"/>
              <a:buChar char="•"/>
            </a:pPr>
            <a:endParaRPr lang="ru-RU" sz="1100" b="1" spc="50" dirty="0">
              <a:ln w="9525" cmpd="sng">
                <a:solidFill>
                  <a:schemeClr val="accent1"/>
                </a:solidFill>
                <a:prstDash val="solid"/>
              </a:ln>
              <a:solidFill>
                <a:srgbClr val="70AD47">
                  <a:tint val="1000"/>
                </a:srgbClr>
              </a:solidFill>
              <a:effectLst>
                <a:glow rad="38100">
                  <a:schemeClr val="accent1">
                    <a:alpha val="40000"/>
                  </a:schemeClr>
                </a:glow>
              </a:effectLst>
            </a:endParaRPr>
          </a:p>
          <a:p>
            <a:pPr marL="285750" indent="-285750">
              <a:buFont typeface="Arial" panose="020B0604020202020204" pitchFamily="34" charset="0"/>
              <a:buChar char="•"/>
            </a:pPr>
            <a:endParaRPr lang="ru-RU" sz="1100" b="1" spc="50" dirty="0">
              <a:ln w="9525" cmpd="sng">
                <a:solidFill>
                  <a:schemeClr val="accent1"/>
                </a:solidFill>
                <a:prstDash val="solid"/>
              </a:ln>
              <a:solidFill>
                <a:srgbClr val="70AD47">
                  <a:tint val="1000"/>
                </a:srgbClr>
              </a:solidFill>
              <a:effectLst>
                <a:glow rad="38100">
                  <a:schemeClr val="accent1">
                    <a:alpha val="40000"/>
                  </a:schemeClr>
                </a:glow>
              </a:effectLst>
            </a:endParaRPr>
          </a:p>
          <a:p>
            <a:pPr marL="285750" indent="-285750">
              <a:buFont typeface="Arial" panose="020B0604020202020204" pitchFamily="34" charset="0"/>
              <a:buChar char="•"/>
            </a:pPr>
            <a:endParaRPr lang="ru-RU" sz="1100" b="1" spc="50" dirty="0">
              <a:ln w="9525" cmpd="sng">
                <a:solidFill>
                  <a:schemeClr val="accent1"/>
                </a:solidFill>
                <a:prstDash val="solid"/>
              </a:ln>
              <a:solidFill>
                <a:srgbClr val="70AD47">
                  <a:tint val="1000"/>
                </a:srgbClr>
              </a:solidFill>
              <a:effectLst>
                <a:glow rad="38100">
                  <a:schemeClr val="accent1">
                    <a:alpha val="40000"/>
                  </a:schemeClr>
                </a:glow>
              </a:effectLst>
            </a:endParaRPr>
          </a:p>
          <a:p>
            <a:endParaRPr lang="ru-RU" sz="1100" b="1" spc="50" dirty="0">
              <a:ln w="9525" cmpd="sng">
                <a:solidFill>
                  <a:schemeClr val="accent1"/>
                </a:solidFill>
                <a:prstDash val="solid"/>
              </a:ln>
              <a:solidFill>
                <a:srgbClr val="70AD47">
                  <a:tint val="1000"/>
                </a:srgbClr>
              </a:solidFill>
              <a:effectLst>
                <a:glow rad="38100">
                  <a:schemeClr val="accent1">
                    <a:alpha val="40000"/>
                  </a:schemeClr>
                </a:glow>
              </a:effectLst>
            </a:endParaRPr>
          </a:p>
          <a:p>
            <a:endParaRPr lang="ru-RU" dirty="0"/>
          </a:p>
        </p:txBody>
      </p:sp>
      <p:sp>
        <p:nvSpPr>
          <p:cNvPr id="4" name="Управляющая кнопка: &quot;На главную&quot; 3">
            <a:hlinkClick r:id="rId3" action="ppaction://hlinksldjump" highlightClick="1">
              <a:snd r:embed="rId4" name="push.wav"/>
            </a:hlinkClick>
            <a:extLst>
              <a:ext uri="{FF2B5EF4-FFF2-40B4-BE49-F238E27FC236}">
                <a16:creationId xmlns:a16="http://schemas.microsoft.com/office/drawing/2014/main" id="{F99DCF1D-8A2E-43EF-811A-D0B73734F114}"/>
              </a:ext>
            </a:extLst>
          </p:cNvPr>
          <p:cNvSpPr/>
          <p:nvPr/>
        </p:nvSpPr>
        <p:spPr>
          <a:xfrm>
            <a:off x="-1" y="0"/>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267928746"/>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2"/>
                                        </p:tgtEl>
                                        <p:attrNameLst>
                                          <p:attrName>style.color</p:attrName>
                                        </p:attrNameLst>
                                      </p:cBhvr>
                                      <p:to>
                                        <p:clrVal>
                                          <a:schemeClr val="accent2"/>
                                        </p:clrVal>
                                      </p:to>
                                    </p:set>
                                    <p:set>
                                      <p:cBhvr>
                                        <p:cTn id="7" dur="500" fill="hold"/>
                                        <p:tgtEl>
                                          <p:spTgt spid="2"/>
                                        </p:tgtEl>
                                        <p:attrNameLst>
                                          <p:attrName>fillcolor</p:attrName>
                                        </p:attrNameLst>
                                      </p:cBhvr>
                                      <p:to>
                                        <p:clrVal>
                                          <a:schemeClr val="accent2"/>
                                        </p:clrVal>
                                      </p:to>
                                    </p:set>
                                    <p:set>
                                      <p:cBhvr>
                                        <p:cTn id="8"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DBCA0E-5F94-4549-AE1F-3ACD8E1F67FF}"/>
              </a:ext>
            </a:extLst>
          </p:cNvPr>
          <p:cNvSpPr>
            <a:spLocks noGrp="1"/>
          </p:cNvSpPr>
          <p:nvPr>
            <p:ph type="title"/>
          </p:nvPr>
        </p:nvSpPr>
        <p:spPr>
          <a:xfrm>
            <a:off x="377999" y="72163"/>
            <a:ext cx="12100264" cy="735706"/>
          </a:xfrm>
        </p:spPr>
        <p:txBody>
          <a:bodyPr>
            <a:normAutofit/>
          </a:bodyPr>
          <a:lstStyle/>
          <a:p>
            <a:pPr algn="ctr"/>
            <a:r>
              <a:rPr lang="ru-RU" sz="4000" b="1" dirty="0">
                <a:ln w="22225">
                  <a:solidFill>
                    <a:schemeClr val="accent2"/>
                  </a:solidFill>
                  <a:prstDash val="solid"/>
                </a:ln>
                <a:solidFill>
                  <a:schemeClr val="accent2">
                    <a:lumMod val="40000"/>
                    <a:lumOff val="60000"/>
                  </a:schemeClr>
                </a:solidFill>
              </a:rPr>
              <a:t>Самые известные произведения Ф. М. Достоевского</a:t>
            </a:r>
          </a:p>
        </p:txBody>
      </p:sp>
      <p:pic>
        <p:nvPicPr>
          <p:cNvPr id="4" name="Рисунок 3" descr="Изображение выглядит как снимок экрана&#10;&#10;Описание создано с высокой степенью достоверности">
            <a:extLst>
              <a:ext uri="{FF2B5EF4-FFF2-40B4-BE49-F238E27FC236}">
                <a16:creationId xmlns:a16="http://schemas.microsoft.com/office/drawing/2014/main" id="{DB982C0D-5E35-487F-9769-EDEC0DF561C2}"/>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6095998" y="3428998"/>
            <a:ext cx="3" cy="4"/>
          </a:xfrm>
          <a:prstGeom prst="rect">
            <a:avLst/>
          </a:prstGeom>
        </p:spPr>
      </p:pic>
      <p:pic>
        <p:nvPicPr>
          <p:cNvPr id="1026" name="Picture 2" descr="https://a.d-cd.net/6bdc1b2s-960.jpg">
            <a:extLst>
              <a:ext uri="{FF2B5EF4-FFF2-40B4-BE49-F238E27FC236}">
                <a16:creationId xmlns:a16="http://schemas.microsoft.com/office/drawing/2014/main" id="{CA6182CD-B1CA-4453-96E0-A44D16F31281}"/>
              </a:ext>
            </a:extLst>
          </p:cNvPr>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055" y="788787"/>
            <a:ext cx="3240000" cy="432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28" name="Picture 4" descr="https://a.wattpad.com/cover/120682417-256-k641890.jpg">
            <a:extLst>
              <a:ext uri="{FF2B5EF4-FFF2-40B4-BE49-F238E27FC236}">
                <a16:creationId xmlns:a16="http://schemas.microsoft.com/office/drawing/2014/main" id="{998D5D20-00E3-41E4-8F5A-CF8DEE702B59}"/>
              </a:ext>
            </a:extLst>
          </p:cNvPr>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8146" y="807869"/>
            <a:ext cx="3240000" cy="432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30" name="Picture 6" descr="https://www.litres.ru/static/bookimages/26/17/40/26174042.bin.dir/26174042.cover.jpg">
            <a:extLst>
              <a:ext uri="{FF2B5EF4-FFF2-40B4-BE49-F238E27FC236}">
                <a16:creationId xmlns:a16="http://schemas.microsoft.com/office/drawing/2014/main" id="{4DF00740-6DA4-458B-9899-02E031131F6F}"/>
              </a:ext>
            </a:extLst>
          </p:cNvPr>
          <p:cNvPicPr preferRelativeResize="0">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52000" y="749146"/>
            <a:ext cx="3240000" cy="432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6" name="TextBox 5">
            <a:extLst>
              <a:ext uri="{FF2B5EF4-FFF2-40B4-BE49-F238E27FC236}">
                <a16:creationId xmlns:a16="http://schemas.microsoft.com/office/drawing/2014/main" id="{0AAEF8B6-800B-456F-99EC-C05BE475E176}"/>
              </a:ext>
            </a:extLst>
          </p:cNvPr>
          <p:cNvSpPr txBox="1"/>
          <p:nvPr/>
        </p:nvSpPr>
        <p:spPr>
          <a:xfrm>
            <a:off x="109055" y="5108787"/>
            <a:ext cx="3130943" cy="369332"/>
          </a:xfrm>
          <a:prstGeom prst="rect">
            <a:avLst/>
          </a:prstGeom>
          <a:noFill/>
        </p:spPr>
        <p:txBody>
          <a:bodyPr wrap="square" rtlCol="0">
            <a:spAutoFit/>
          </a:bodyPr>
          <a:lstStyle/>
          <a:p>
            <a:r>
              <a:rPr lang="ru-RU" dirty="0"/>
              <a:t>«Преступление и наказание»</a:t>
            </a:r>
          </a:p>
        </p:txBody>
      </p:sp>
      <p:sp>
        <p:nvSpPr>
          <p:cNvPr id="7" name="TextBox 6">
            <a:extLst>
              <a:ext uri="{FF2B5EF4-FFF2-40B4-BE49-F238E27FC236}">
                <a16:creationId xmlns:a16="http://schemas.microsoft.com/office/drawing/2014/main" id="{96F85D61-68B5-454E-B5D4-0DA597715459}"/>
              </a:ext>
            </a:extLst>
          </p:cNvPr>
          <p:cNvSpPr txBox="1"/>
          <p:nvPr/>
        </p:nvSpPr>
        <p:spPr>
          <a:xfrm>
            <a:off x="4484671" y="5127869"/>
            <a:ext cx="3130922" cy="369332"/>
          </a:xfrm>
          <a:prstGeom prst="rect">
            <a:avLst/>
          </a:prstGeom>
          <a:noFill/>
        </p:spPr>
        <p:txBody>
          <a:bodyPr wrap="square" rtlCol="0">
            <a:spAutoFit/>
          </a:bodyPr>
          <a:lstStyle/>
          <a:p>
            <a:pPr algn="ctr"/>
            <a:r>
              <a:rPr lang="ru-RU" dirty="0"/>
              <a:t>«Идиот»</a:t>
            </a:r>
          </a:p>
        </p:txBody>
      </p:sp>
      <p:sp>
        <p:nvSpPr>
          <p:cNvPr id="8" name="TextBox 7">
            <a:extLst>
              <a:ext uri="{FF2B5EF4-FFF2-40B4-BE49-F238E27FC236}">
                <a16:creationId xmlns:a16="http://schemas.microsoft.com/office/drawing/2014/main" id="{85A868BA-6008-4FE9-A62A-CBBEB4968145}"/>
              </a:ext>
            </a:extLst>
          </p:cNvPr>
          <p:cNvSpPr txBox="1"/>
          <p:nvPr/>
        </p:nvSpPr>
        <p:spPr>
          <a:xfrm>
            <a:off x="9347207" y="5108787"/>
            <a:ext cx="2449585" cy="369332"/>
          </a:xfrm>
          <a:prstGeom prst="rect">
            <a:avLst/>
          </a:prstGeom>
          <a:noFill/>
        </p:spPr>
        <p:txBody>
          <a:bodyPr wrap="square" rtlCol="0">
            <a:spAutoFit/>
          </a:bodyPr>
          <a:lstStyle/>
          <a:p>
            <a:pPr algn="ctr"/>
            <a:r>
              <a:rPr lang="ru-RU" dirty="0"/>
              <a:t>«Бесы»</a:t>
            </a:r>
          </a:p>
        </p:txBody>
      </p:sp>
      <p:sp>
        <p:nvSpPr>
          <p:cNvPr id="20" name="Управляющая кнопка: &quot;На главную&quot; 19">
            <a:hlinkClick r:id="rId7" action="ppaction://hlinksldjump" highlightClick="1">
              <a:snd r:embed="rId8" name="push.wav"/>
            </a:hlinkClick>
            <a:extLst>
              <a:ext uri="{FF2B5EF4-FFF2-40B4-BE49-F238E27FC236}">
                <a16:creationId xmlns:a16="http://schemas.microsoft.com/office/drawing/2014/main" id="{F30DFC43-4BBF-441B-97C6-95D54BDBAB1D}"/>
              </a:ext>
            </a:extLst>
          </p:cNvPr>
          <p:cNvSpPr/>
          <p:nvPr/>
        </p:nvSpPr>
        <p:spPr>
          <a:xfrm>
            <a:off x="-1" y="0"/>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
        <p:nvSpPr>
          <p:cNvPr id="5" name="Управляющая кнопка: &quot;Вперед&quot; или &quot;Следующий&quot; 4">
            <a:hlinkClick r:id="" action="ppaction://hlinkshowjump?jump=nextslide" highlightClick="1"/>
            <a:extLst>
              <a:ext uri="{FF2B5EF4-FFF2-40B4-BE49-F238E27FC236}">
                <a16:creationId xmlns:a16="http://schemas.microsoft.com/office/drawing/2014/main" id="{50A7F5E1-8136-4ED6-9B0D-159972E0A4E3}"/>
              </a:ext>
            </a:extLst>
          </p:cNvPr>
          <p:cNvSpPr/>
          <p:nvPr/>
        </p:nvSpPr>
        <p:spPr>
          <a:xfrm>
            <a:off x="11436000" y="6166800"/>
            <a:ext cx="756000" cy="691200"/>
          </a:xfrm>
          <a:prstGeom prst="actionButtonForwardNex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3959932733"/>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80">
                                          <p:stCondLst>
                                            <p:cond delay="0"/>
                                          </p:stCondLst>
                                        </p:cTn>
                                        <p:tgtEl>
                                          <p:spTgt spid="1026"/>
                                        </p:tgtEl>
                                      </p:cBhvr>
                                    </p:animEffect>
                                    <p:anim calcmode="lin" valueType="num">
                                      <p:cBhvr>
                                        <p:cTn id="8"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6"/>
                                        </p:tgtEl>
                                      </p:cBhvr>
                                      <p:to x="100000" y="60000"/>
                                    </p:animScale>
                                    <p:animScale>
                                      <p:cBhvr>
                                        <p:cTn id="14" dur="166" decel="50000">
                                          <p:stCondLst>
                                            <p:cond delay="676"/>
                                          </p:stCondLst>
                                        </p:cTn>
                                        <p:tgtEl>
                                          <p:spTgt spid="1026"/>
                                        </p:tgtEl>
                                      </p:cBhvr>
                                      <p:to x="100000" y="100000"/>
                                    </p:animScale>
                                    <p:animScale>
                                      <p:cBhvr>
                                        <p:cTn id="15" dur="26">
                                          <p:stCondLst>
                                            <p:cond delay="1312"/>
                                          </p:stCondLst>
                                        </p:cTn>
                                        <p:tgtEl>
                                          <p:spTgt spid="1026"/>
                                        </p:tgtEl>
                                      </p:cBhvr>
                                      <p:to x="100000" y="80000"/>
                                    </p:animScale>
                                    <p:animScale>
                                      <p:cBhvr>
                                        <p:cTn id="16" dur="166" decel="50000">
                                          <p:stCondLst>
                                            <p:cond delay="1338"/>
                                          </p:stCondLst>
                                        </p:cTn>
                                        <p:tgtEl>
                                          <p:spTgt spid="1026"/>
                                        </p:tgtEl>
                                      </p:cBhvr>
                                      <p:to x="100000" y="100000"/>
                                    </p:animScale>
                                    <p:animScale>
                                      <p:cBhvr>
                                        <p:cTn id="17" dur="26">
                                          <p:stCondLst>
                                            <p:cond delay="1642"/>
                                          </p:stCondLst>
                                        </p:cTn>
                                        <p:tgtEl>
                                          <p:spTgt spid="1026"/>
                                        </p:tgtEl>
                                      </p:cBhvr>
                                      <p:to x="100000" y="90000"/>
                                    </p:animScale>
                                    <p:animScale>
                                      <p:cBhvr>
                                        <p:cTn id="18" dur="166" decel="50000">
                                          <p:stCondLst>
                                            <p:cond delay="1668"/>
                                          </p:stCondLst>
                                        </p:cTn>
                                        <p:tgtEl>
                                          <p:spTgt spid="1026"/>
                                        </p:tgtEl>
                                      </p:cBhvr>
                                      <p:to x="100000" y="100000"/>
                                    </p:animScale>
                                    <p:animScale>
                                      <p:cBhvr>
                                        <p:cTn id="19" dur="26">
                                          <p:stCondLst>
                                            <p:cond delay="1808"/>
                                          </p:stCondLst>
                                        </p:cTn>
                                        <p:tgtEl>
                                          <p:spTgt spid="1026"/>
                                        </p:tgtEl>
                                      </p:cBhvr>
                                      <p:to x="100000" y="95000"/>
                                    </p:animScale>
                                    <p:animScale>
                                      <p:cBhvr>
                                        <p:cTn id="20" dur="166" decel="50000">
                                          <p:stCondLst>
                                            <p:cond delay="1834"/>
                                          </p:stCondLst>
                                        </p:cTn>
                                        <p:tgtEl>
                                          <p:spTgt spid="1026"/>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80">
                                          <p:stCondLst>
                                            <p:cond delay="0"/>
                                          </p:stCondLst>
                                        </p:cTn>
                                        <p:tgtEl>
                                          <p:spTgt spid="6"/>
                                        </p:tgtEl>
                                      </p:cBhvr>
                                    </p:animEffect>
                                    <p:anim calcmode="lin" valueType="num">
                                      <p:cBhvr>
                                        <p:cTn id="2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9" dur="26">
                                          <p:stCondLst>
                                            <p:cond delay="650"/>
                                          </p:stCondLst>
                                        </p:cTn>
                                        <p:tgtEl>
                                          <p:spTgt spid="6"/>
                                        </p:tgtEl>
                                      </p:cBhvr>
                                      <p:to x="100000" y="60000"/>
                                    </p:animScale>
                                    <p:animScale>
                                      <p:cBhvr>
                                        <p:cTn id="30" dur="166" decel="50000">
                                          <p:stCondLst>
                                            <p:cond delay="676"/>
                                          </p:stCondLst>
                                        </p:cTn>
                                        <p:tgtEl>
                                          <p:spTgt spid="6"/>
                                        </p:tgtEl>
                                      </p:cBhvr>
                                      <p:to x="100000" y="100000"/>
                                    </p:animScale>
                                    <p:animScale>
                                      <p:cBhvr>
                                        <p:cTn id="31" dur="26">
                                          <p:stCondLst>
                                            <p:cond delay="1312"/>
                                          </p:stCondLst>
                                        </p:cTn>
                                        <p:tgtEl>
                                          <p:spTgt spid="6"/>
                                        </p:tgtEl>
                                      </p:cBhvr>
                                      <p:to x="100000" y="80000"/>
                                    </p:animScale>
                                    <p:animScale>
                                      <p:cBhvr>
                                        <p:cTn id="32" dur="166" decel="50000">
                                          <p:stCondLst>
                                            <p:cond delay="1338"/>
                                          </p:stCondLst>
                                        </p:cTn>
                                        <p:tgtEl>
                                          <p:spTgt spid="6"/>
                                        </p:tgtEl>
                                      </p:cBhvr>
                                      <p:to x="100000" y="100000"/>
                                    </p:animScale>
                                    <p:animScale>
                                      <p:cBhvr>
                                        <p:cTn id="33" dur="26">
                                          <p:stCondLst>
                                            <p:cond delay="1642"/>
                                          </p:stCondLst>
                                        </p:cTn>
                                        <p:tgtEl>
                                          <p:spTgt spid="6"/>
                                        </p:tgtEl>
                                      </p:cBhvr>
                                      <p:to x="100000" y="90000"/>
                                    </p:animScale>
                                    <p:animScale>
                                      <p:cBhvr>
                                        <p:cTn id="34" dur="166" decel="50000">
                                          <p:stCondLst>
                                            <p:cond delay="1668"/>
                                          </p:stCondLst>
                                        </p:cTn>
                                        <p:tgtEl>
                                          <p:spTgt spid="6"/>
                                        </p:tgtEl>
                                      </p:cBhvr>
                                      <p:to x="100000" y="100000"/>
                                    </p:animScale>
                                    <p:animScale>
                                      <p:cBhvr>
                                        <p:cTn id="35" dur="26">
                                          <p:stCondLst>
                                            <p:cond delay="1808"/>
                                          </p:stCondLst>
                                        </p:cTn>
                                        <p:tgtEl>
                                          <p:spTgt spid="6"/>
                                        </p:tgtEl>
                                      </p:cBhvr>
                                      <p:to x="100000" y="95000"/>
                                    </p:animScale>
                                    <p:animScale>
                                      <p:cBhvr>
                                        <p:cTn id="36" dur="166" decel="50000">
                                          <p:stCondLst>
                                            <p:cond delay="1834"/>
                                          </p:stCondLst>
                                        </p:cTn>
                                        <p:tgtEl>
                                          <p:spTgt spid="6"/>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028"/>
                                        </p:tgtEl>
                                        <p:attrNameLst>
                                          <p:attrName>style.visibility</p:attrName>
                                        </p:attrNameLst>
                                      </p:cBhvr>
                                      <p:to>
                                        <p:strVal val="visible"/>
                                      </p:to>
                                    </p:set>
                                    <p:animEffect transition="in" filter="wipe(down)">
                                      <p:cBhvr>
                                        <p:cTn id="39" dur="580">
                                          <p:stCondLst>
                                            <p:cond delay="0"/>
                                          </p:stCondLst>
                                        </p:cTn>
                                        <p:tgtEl>
                                          <p:spTgt spid="1028"/>
                                        </p:tgtEl>
                                      </p:cBhvr>
                                    </p:animEffect>
                                    <p:anim calcmode="lin" valueType="num">
                                      <p:cBhvr>
                                        <p:cTn id="40" dur="1822" tmFilter="0,0; 0.14,0.36; 0.43,0.73; 0.71,0.91; 1.0,1.0">
                                          <p:stCondLst>
                                            <p:cond delay="0"/>
                                          </p:stCondLst>
                                        </p:cTn>
                                        <p:tgtEl>
                                          <p:spTgt spid="102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02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02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02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028"/>
                                        </p:tgtEl>
                                        <p:attrNameLst>
                                          <p:attrName>ppt_y</p:attrName>
                                        </p:attrNameLst>
                                      </p:cBhvr>
                                      <p:tavLst>
                                        <p:tav tm="0" fmla="#ppt_y-sin(pi*$)/81">
                                          <p:val>
                                            <p:fltVal val="0"/>
                                          </p:val>
                                        </p:tav>
                                        <p:tav tm="100000">
                                          <p:val>
                                            <p:fltVal val="1"/>
                                          </p:val>
                                        </p:tav>
                                      </p:tavLst>
                                    </p:anim>
                                    <p:animScale>
                                      <p:cBhvr>
                                        <p:cTn id="45" dur="26">
                                          <p:stCondLst>
                                            <p:cond delay="650"/>
                                          </p:stCondLst>
                                        </p:cTn>
                                        <p:tgtEl>
                                          <p:spTgt spid="1028"/>
                                        </p:tgtEl>
                                      </p:cBhvr>
                                      <p:to x="100000" y="60000"/>
                                    </p:animScale>
                                    <p:animScale>
                                      <p:cBhvr>
                                        <p:cTn id="46" dur="166" decel="50000">
                                          <p:stCondLst>
                                            <p:cond delay="676"/>
                                          </p:stCondLst>
                                        </p:cTn>
                                        <p:tgtEl>
                                          <p:spTgt spid="1028"/>
                                        </p:tgtEl>
                                      </p:cBhvr>
                                      <p:to x="100000" y="100000"/>
                                    </p:animScale>
                                    <p:animScale>
                                      <p:cBhvr>
                                        <p:cTn id="47" dur="26">
                                          <p:stCondLst>
                                            <p:cond delay="1312"/>
                                          </p:stCondLst>
                                        </p:cTn>
                                        <p:tgtEl>
                                          <p:spTgt spid="1028"/>
                                        </p:tgtEl>
                                      </p:cBhvr>
                                      <p:to x="100000" y="80000"/>
                                    </p:animScale>
                                    <p:animScale>
                                      <p:cBhvr>
                                        <p:cTn id="48" dur="166" decel="50000">
                                          <p:stCondLst>
                                            <p:cond delay="1338"/>
                                          </p:stCondLst>
                                        </p:cTn>
                                        <p:tgtEl>
                                          <p:spTgt spid="1028"/>
                                        </p:tgtEl>
                                      </p:cBhvr>
                                      <p:to x="100000" y="100000"/>
                                    </p:animScale>
                                    <p:animScale>
                                      <p:cBhvr>
                                        <p:cTn id="49" dur="26">
                                          <p:stCondLst>
                                            <p:cond delay="1642"/>
                                          </p:stCondLst>
                                        </p:cTn>
                                        <p:tgtEl>
                                          <p:spTgt spid="1028"/>
                                        </p:tgtEl>
                                      </p:cBhvr>
                                      <p:to x="100000" y="90000"/>
                                    </p:animScale>
                                    <p:animScale>
                                      <p:cBhvr>
                                        <p:cTn id="50" dur="166" decel="50000">
                                          <p:stCondLst>
                                            <p:cond delay="1668"/>
                                          </p:stCondLst>
                                        </p:cTn>
                                        <p:tgtEl>
                                          <p:spTgt spid="1028"/>
                                        </p:tgtEl>
                                      </p:cBhvr>
                                      <p:to x="100000" y="100000"/>
                                    </p:animScale>
                                    <p:animScale>
                                      <p:cBhvr>
                                        <p:cTn id="51" dur="26">
                                          <p:stCondLst>
                                            <p:cond delay="1808"/>
                                          </p:stCondLst>
                                        </p:cTn>
                                        <p:tgtEl>
                                          <p:spTgt spid="1028"/>
                                        </p:tgtEl>
                                      </p:cBhvr>
                                      <p:to x="100000" y="95000"/>
                                    </p:animScale>
                                    <p:animScale>
                                      <p:cBhvr>
                                        <p:cTn id="52" dur="166" decel="50000">
                                          <p:stCondLst>
                                            <p:cond delay="1834"/>
                                          </p:stCondLst>
                                        </p:cTn>
                                        <p:tgtEl>
                                          <p:spTgt spid="102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down)">
                                      <p:cBhvr>
                                        <p:cTn id="55" dur="580">
                                          <p:stCondLst>
                                            <p:cond delay="0"/>
                                          </p:stCondLst>
                                        </p:cTn>
                                        <p:tgtEl>
                                          <p:spTgt spid="7"/>
                                        </p:tgtEl>
                                      </p:cBhvr>
                                    </p:animEffect>
                                    <p:anim calcmode="lin" valueType="num">
                                      <p:cBhvr>
                                        <p:cTn id="5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1" dur="26">
                                          <p:stCondLst>
                                            <p:cond delay="650"/>
                                          </p:stCondLst>
                                        </p:cTn>
                                        <p:tgtEl>
                                          <p:spTgt spid="7"/>
                                        </p:tgtEl>
                                      </p:cBhvr>
                                      <p:to x="100000" y="60000"/>
                                    </p:animScale>
                                    <p:animScale>
                                      <p:cBhvr>
                                        <p:cTn id="62" dur="166" decel="50000">
                                          <p:stCondLst>
                                            <p:cond delay="676"/>
                                          </p:stCondLst>
                                        </p:cTn>
                                        <p:tgtEl>
                                          <p:spTgt spid="7"/>
                                        </p:tgtEl>
                                      </p:cBhvr>
                                      <p:to x="100000" y="100000"/>
                                    </p:animScale>
                                    <p:animScale>
                                      <p:cBhvr>
                                        <p:cTn id="63" dur="26">
                                          <p:stCondLst>
                                            <p:cond delay="1312"/>
                                          </p:stCondLst>
                                        </p:cTn>
                                        <p:tgtEl>
                                          <p:spTgt spid="7"/>
                                        </p:tgtEl>
                                      </p:cBhvr>
                                      <p:to x="100000" y="80000"/>
                                    </p:animScale>
                                    <p:animScale>
                                      <p:cBhvr>
                                        <p:cTn id="64" dur="166" decel="50000">
                                          <p:stCondLst>
                                            <p:cond delay="1338"/>
                                          </p:stCondLst>
                                        </p:cTn>
                                        <p:tgtEl>
                                          <p:spTgt spid="7"/>
                                        </p:tgtEl>
                                      </p:cBhvr>
                                      <p:to x="100000" y="100000"/>
                                    </p:animScale>
                                    <p:animScale>
                                      <p:cBhvr>
                                        <p:cTn id="65" dur="26">
                                          <p:stCondLst>
                                            <p:cond delay="1642"/>
                                          </p:stCondLst>
                                        </p:cTn>
                                        <p:tgtEl>
                                          <p:spTgt spid="7"/>
                                        </p:tgtEl>
                                      </p:cBhvr>
                                      <p:to x="100000" y="90000"/>
                                    </p:animScale>
                                    <p:animScale>
                                      <p:cBhvr>
                                        <p:cTn id="66" dur="166" decel="50000">
                                          <p:stCondLst>
                                            <p:cond delay="1668"/>
                                          </p:stCondLst>
                                        </p:cTn>
                                        <p:tgtEl>
                                          <p:spTgt spid="7"/>
                                        </p:tgtEl>
                                      </p:cBhvr>
                                      <p:to x="100000" y="100000"/>
                                    </p:animScale>
                                    <p:animScale>
                                      <p:cBhvr>
                                        <p:cTn id="67" dur="26">
                                          <p:stCondLst>
                                            <p:cond delay="1808"/>
                                          </p:stCondLst>
                                        </p:cTn>
                                        <p:tgtEl>
                                          <p:spTgt spid="7"/>
                                        </p:tgtEl>
                                      </p:cBhvr>
                                      <p:to x="100000" y="95000"/>
                                    </p:animScale>
                                    <p:animScale>
                                      <p:cBhvr>
                                        <p:cTn id="68" dur="166" decel="50000">
                                          <p:stCondLst>
                                            <p:cond delay="1834"/>
                                          </p:stCondLst>
                                        </p:cTn>
                                        <p:tgtEl>
                                          <p:spTgt spid="7"/>
                                        </p:tgtEl>
                                      </p:cBhvr>
                                      <p:to x="100000" y="100000"/>
                                    </p:animScale>
                                  </p:childTnLst>
                                </p:cTn>
                              </p:par>
                              <p:par>
                                <p:cTn id="69" presetID="26" presetClass="entr" presetSubtype="0" fill="hold" nodeType="withEffect">
                                  <p:stCondLst>
                                    <p:cond delay="0"/>
                                  </p:stCondLst>
                                  <p:childTnLst>
                                    <p:set>
                                      <p:cBhvr>
                                        <p:cTn id="70" dur="1" fill="hold">
                                          <p:stCondLst>
                                            <p:cond delay="0"/>
                                          </p:stCondLst>
                                        </p:cTn>
                                        <p:tgtEl>
                                          <p:spTgt spid="1030"/>
                                        </p:tgtEl>
                                        <p:attrNameLst>
                                          <p:attrName>style.visibility</p:attrName>
                                        </p:attrNameLst>
                                      </p:cBhvr>
                                      <p:to>
                                        <p:strVal val="visible"/>
                                      </p:to>
                                    </p:set>
                                    <p:animEffect transition="in" filter="wipe(down)">
                                      <p:cBhvr>
                                        <p:cTn id="71" dur="580">
                                          <p:stCondLst>
                                            <p:cond delay="0"/>
                                          </p:stCondLst>
                                        </p:cTn>
                                        <p:tgtEl>
                                          <p:spTgt spid="1030"/>
                                        </p:tgtEl>
                                      </p:cBhvr>
                                    </p:animEffect>
                                    <p:anim calcmode="lin" valueType="num">
                                      <p:cBhvr>
                                        <p:cTn id="72" dur="1822" tmFilter="0,0; 0.14,0.36; 0.43,0.73; 0.71,0.91; 1.0,1.0">
                                          <p:stCondLst>
                                            <p:cond delay="0"/>
                                          </p:stCondLst>
                                        </p:cTn>
                                        <p:tgtEl>
                                          <p:spTgt spid="1030"/>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030"/>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030"/>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030"/>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030"/>
                                        </p:tgtEl>
                                        <p:attrNameLst>
                                          <p:attrName>ppt_y</p:attrName>
                                        </p:attrNameLst>
                                      </p:cBhvr>
                                      <p:tavLst>
                                        <p:tav tm="0" fmla="#ppt_y-sin(pi*$)/81">
                                          <p:val>
                                            <p:fltVal val="0"/>
                                          </p:val>
                                        </p:tav>
                                        <p:tav tm="100000">
                                          <p:val>
                                            <p:fltVal val="1"/>
                                          </p:val>
                                        </p:tav>
                                      </p:tavLst>
                                    </p:anim>
                                    <p:animScale>
                                      <p:cBhvr>
                                        <p:cTn id="77" dur="26">
                                          <p:stCondLst>
                                            <p:cond delay="650"/>
                                          </p:stCondLst>
                                        </p:cTn>
                                        <p:tgtEl>
                                          <p:spTgt spid="1030"/>
                                        </p:tgtEl>
                                      </p:cBhvr>
                                      <p:to x="100000" y="60000"/>
                                    </p:animScale>
                                    <p:animScale>
                                      <p:cBhvr>
                                        <p:cTn id="78" dur="166" decel="50000">
                                          <p:stCondLst>
                                            <p:cond delay="676"/>
                                          </p:stCondLst>
                                        </p:cTn>
                                        <p:tgtEl>
                                          <p:spTgt spid="1030"/>
                                        </p:tgtEl>
                                      </p:cBhvr>
                                      <p:to x="100000" y="100000"/>
                                    </p:animScale>
                                    <p:animScale>
                                      <p:cBhvr>
                                        <p:cTn id="79" dur="26">
                                          <p:stCondLst>
                                            <p:cond delay="1312"/>
                                          </p:stCondLst>
                                        </p:cTn>
                                        <p:tgtEl>
                                          <p:spTgt spid="1030"/>
                                        </p:tgtEl>
                                      </p:cBhvr>
                                      <p:to x="100000" y="80000"/>
                                    </p:animScale>
                                    <p:animScale>
                                      <p:cBhvr>
                                        <p:cTn id="80" dur="166" decel="50000">
                                          <p:stCondLst>
                                            <p:cond delay="1338"/>
                                          </p:stCondLst>
                                        </p:cTn>
                                        <p:tgtEl>
                                          <p:spTgt spid="1030"/>
                                        </p:tgtEl>
                                      </p:cBhvr>
                                      <p:to x="100000" y="100000"/>
                                    </p:animScale>
                                    <p:animScale>
                                      <p:cBhvr>
                                        <p:cTn id="81" dur="26">
                                          <p:stCondLst>
                                            <p:cond delay="1642"/>
                                          </p:stCondLst>
                                        </p:cTn>
                                        <p:tgtEl>
                                          <p:spTgt spid="1030"/>
                                        </p:tgtEl>
                                      </p:cBhvr>
                                      <p:to x="100000" y="90000"/>
                                    </p:animScale>
                                    <p:animScale>
                                      <p:cBhvr>
                                        <p:cTn id="82" dur="166" decel="50000">
                                          <p:stCondLst>
                                            <p:cond delay="1668"/>
                                          </p:stCondLst>
                                        </p:cTn>
                                        <p:tgtEl>
                                          <p:spTgt spid="1030"/>
                                        </p:tgtEl>
                                      </p:cBhvr>
                                      <p:to x="100000" y="100000"/>
                                    </p:animScale>
                                    <p:animScale>
                                      <p:cBhvr>
                                        <p:cTn id="83" dur="26">
                                          <p:stCondLst>
                                            <p:cond delay="1808"/>
                                          </p:stCondLst>
                                        </p:cTn>
                                        <p:tgtEl>
                                          <p:spTgt spid="1030"/>
                                        </p:tgtEl>
                                      </p:cBhvr>
                                      <p:to x="100000" y="95000"/>
                                    </p:animScale>
                                    <p:animScale>
                                      <p:cBhvr>
                                        <p:cTn id="84" dur="166" decel="50000">
                                          <p:stCondLst>
                                            <p:cond delay="1834"/>
                                          </p:stCondLst>
                                        </p:cTn>
                                        <p:tgtEl>
                                          <p:spTgt spid="1030"/>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down)">
                                      <p:cBhvr>
                                        <p:cTn id="87" dur="580">
                                          <p:stCondLst>
                                            <p:cond delay="0"/>
                                          </p:stCondLst>
                                        </p:cTn>
                                        <p:tgtEl>
                                          <p:spTgt spid="8"/>
                                        </p:tgtEl>
                                      </p:cBhvr>
                                    </p:animEffect>
                                    <p:anim calcmode="lin" valueType="num">
                                      <p:cBhvr>
                                        <p:cTn id="8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93" dur="26">
                                          <p:stCondLst>
                                            <p:cond delay="650"/>
                                          </p:stCondLst>
                                        </p:cTn>
                                        <p:tgtEl>
                                          <p:spTgt spid="8"/>
                                        </p:tgtEl>
                                      </p:cBhvr>
                                      <p:to x="100000" y="60000"/>
                                    </p:animScale>
                                    <p:animScale>
                                      <p:cBhvr>
                                        <p:cTn id="94" dur="166" decel="50000">
                                          <p:stCondLst>
                                            <p:cond delay="676"/>
                                          </p:stCondLst>
                                        </p:cTn>
                                        <p:tgtEl>
                                          <p:spTgt spid="8"/>
                                        </p:tgtEl>
                                      </p:cBhvr>
                                      <p:to x="100000" y="100000"/>
                                    </p:animScale>
                                    <p:animScale>
                                      <p:cBhvr>
                                        <p:cTn id="95" dur="26">
                                          <p:stCondLst>
                                            <p:cond delay="1312"/>
                                          </p:stCondLst>
                                        </p:cTn>
                                        <p:tgtEl>
                                          <p:spTgt spid="8"/>
                                        </p:tgtEl>
                                      </p:cBhvr>
                                      <p:to x="100000" y="80000"/>
                                    </p:animScale>
                                    <p:animScale>
                                      <p:cBhvr>
                                        <p:cTn id="96" dur="166" decel="50000">
                                          <p:stCondLst>
                                            <p:cond delay="1338"/>
                                          </p:stCondLst>
                                        </p:cTn>
                                        <p:tgtEl>
                                          <p:spTgt spid="8"/>
                                        </p:tgtEl>
                                      </p:cBhvr>
                                      <p:to x="100000" y="100000"/>
                                    </p:animScale>
                                    <p:animScale>
                                      <p:cBhvr>
                                        <p:cTn id="97" dur="26">
                                          <p:stCondLst>
                                            <p:cond delay="1642"/>
                                          </p:stCondLst>
                                        </p:cTn>
                                        <p:tgtEl>
                                          <p:spTgt spid="8"/>
                                        </p:tgtEl>
                                      </p:cBhvr>
                                      <p:to x="100000" y="90000"/>
                                    </p:animScale>
                                    <p:animScale>
                                      <p:cBhvr>
                                        <p:cTn id="98" dur="166" decel="50000">
                                          <p:stCondLst>
                                            <p:cond delay="1668"/>
                                          </p:stCondLst>
                                        </p:cTn>
                                        <p:tgtEl>
                                          <p:spTgt spid="8"/>
                                        </p:tgtEl>
                                      </p:cBhvr>
                                      <p:to x="100000" y="100000"/>
                                    </p:animScale>
                                    <p:animScale>
                                      <p:cBhvr>
                                        <p:cTn id="99" dur="26">
                                          <p:stCondLst>
                                            <p:cond delay="1808"/>
                                          </p:stCondLst>
                                        </p:cTn>
                                        <p:tgtEl>
                                          <p:spTgt spid="8"/>
                                        </p:tgtEl>
                                      </p:cBhvr>
                                      <p:to x="100000" y="95000"/>
                                    </p:animScale>
                                    <p:animScale>
                                      <p:cBhvr>
                                        <p:cTn id="100"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D471076-E8E5-4346-929C-EFE909EB0ABA}"/>
              </a:ext>
            </a:extLst>
          </p:cNvPr>
          <p:cNvSpPr>
            <a:spLocks noGrp="1"/>
          </p:cNvSpPr>
          <p:nvPr>
            <p:ph type="title"/>
          </p:nvPr>
        </p:nvSpPr>
        <p:spPr>
          <a:xfrm>
            <a:off x="-85725" y="152400"/>
            <a:ext cx="12192000" cy="1690688"/>
          </a:xfrm>
        </p:spPr>
        <p:txBody>
          <a:bodyPr>
            <a:normAutofit/>
          </a:bodyPr>
          <a:lstStyle/>
          <a:p>
            <a:pPr algn="ctr"/>
            <a:r>
              <a:rPr lang="ru-RU" sz="4000" b="1" dirty="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Отрывок из кинофильма «Преступление и наказание</a:t>
            </a:r>
            <a:r>
              <a:rPr lang="ru-RU" sz="4000" b="1" dirty="0" smtClean="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a:t>
            </a:r>
            <a:endParaRPr lang="ru-RU" sz="4000" b="1" dirty="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ndParaRPr>
          </a:p>
        </p:txBody>
      </p:sp>
      <p:sp>
        <p:nvSpPr>
          <p:cNvPr id="5" name="Управляющая кнопка: &quot;На главную&quot; 4">
            <a:hlinkClick r:id="rId5" action="ppaction://hlinksldjump" highlightClick="1">
              <a:snd r:embed="rId6" name="push.wav"/>
            </a:hlinkClick>
            <a:extLst>
              <a:ext uri="{FF2B5EF4-FFF2-40B4-BE49-F238E27FC236}">
                <a16:creationId xmlns:a16="http://schemas.microsoft.com/office/drawing/2014/main" id="{C5FC2E02-62C3-4B22-B9C5-E82B4E30AD0A}"/>
              </a:ext>
            </a:extLst>
          </p:cNvPr>
          <p:cNvSpPr/>
          <p:nvPr/>
        </p:nvSpPr>
        <p:spPr>
          <a:xfrm>
            <a:off x="-1" y="0"/>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
        <p:nvSpPr>
          <p:cNvPr id="7" name="TextBox 6">
            <a:extLst>
              <a:ext uri="{FF2B5EF4-FFF2-40B4-BE49-F238E27FC236}">
                <a16:creationId xmlns:a16="http://schemas.microsoft.com/office/drawing/2014/main" id="{F66900E2-461E-4905-84D3-E9FC0BC4BB6F}"/>
              </a:ext>
            </a:extLst>
          </p:cNvPr>
          <p:cNvSpPr txBox="1"/>
          <p:nvPr/>
        </p:nvSpPr>
        <p:spPr>
          <a:xfrm>
            <a:off x="0" y="1161288"/>
            <a:ext cx="6096000" cy="6078587"/>
          </a:xfrm>
          <a:prstGeom prst="rect">
            <a:avLst/>
          </a:prstGeom>
          <a:noFill/>
        </p:spPr>
        <p:txBody>
          <a:bodyPr wrap="square" rtlCol="0">
            <a:spAutoFit/>
          </a:bodyPr>
          <a:lstStyle/>
          <a:p>
            <a:pPr algn="ctr"/>
            <a:r>
              <a:rPr lang="ru-RU" sz="2400" b="1" dirty="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rPr>
              <a:t>О чём книга:</a:t>
            </a:r>
          </a:p>
          <a:p>
            <a:r>
              <a:rPr lang="ru-RU" sz="1100" b="1" spc="50" dirty="0">
                <a:ln w="9525" cmpd="sng">
                  <a:noFill/>
                  <a:prstDash val="solid"/>
                </a:ln>
                <a:effectLst>
                  <a:glow rad="38100">
                    <a:schemeClr val="accent1">
                      <a:alpha val="40000"/>
                    </a:schemeClr>
                  </a:glow>
                </a:effectLst>
              </a:rPr>
              <a:t>Действие романа начинается жарким июльским днём в Петербурге. Студент Родион Романович Раскольников, вынужденный уйти из университета из-за отсутствия денег, направляется в квартиру к </a:t>
            </a:r>
            <a:r>
              <a:rPr lang="ru-RU" sz="1100" b="1" spc="50" dirty="0" smtClean="0">
                <a:ln w="9525" cmpd="sng">
                  <a:noFill/>
                  <a:prstDash val="solid"/>
                </a:ln>
                <a:effectLst>
                  <a:glow rad="38100">
                    <a:schemeClr val="accent1">
                      <a:alpha val="40000"/>
                    </a:schemeClr>
                  </a:glow>
                </a:effectLst>
              </a:rPr>
              <a:t>процентщице</a:t>
            </a:r>
            <a:r>
              <a:rPr lang="ru-RU" sz="1100" b="1" spc="50" dirty="0">
                <a:ln w="9525" cmpd="sng">
                  <a:noFill/>
                  <a:prstDash val="solid"/>
                </a:ln>
                <a:effectLst>
                  <a:glow rad="38100">
                    <a:schemeClr val="accent1">
                      <a:alpha val="40000"/>
                    </a:schemeClr>
                  </a:glow>
                </a:effectLst>
              </a:rPr>
              <a:t> Алёне Ивановне, чтобы сделать «пробу своему предприятию». В сознании героя в течение последнего месяца созревает идея убийства «гадкой старушонки»; одно-единственное преступление, по мнению Раскольникова, изменит его собственную жизнь и избавит сестру Дуню от необходимости выходить замуж за «благодетеля» Петра Петровича Лужина. Несмотря на проведённую «разведку», тщательно продуманный план ломается из-за внутренней паники Родиона Романовича (который после убийства процентщицы долго не может найти у неё ни денег, ни ценных закладов), а также внезапного возвращения домой сестры Алёны Ивановны. Тихая, безобидная, «поминутно беременная» Лизавета, оказавшаяся невольной свидетельницей преступления, становится второй жертвой студента.</a:t>
            </a:r>
          </a:p>
          <a:p>
            <a:r>
              <a:rPr lang="ru-RU" sz="1100" b="1" spc="50" dirty="0">
                <a:ln w="9525" cmpd="sng">
                  <a:noFill/>
                  <a:prstDash val="solid"/>
                </a:ln>
                <a:effectLst>
                  <a:glow rad="38100">
                    <a:schemeClr val="accent1">
                      <a:alpha val="40000"/>
                    </a:schemeClr>
                  </a:glow>
                </a:effectLst>
              </a:rPr>
              <a:t>И до, и после преступления на пути Родиона Романовича встречается много разных людей. В пивном заведении он знакомится с титулярным советником Семёном Захаровичем Мармеладовым, а позже — с его женой Катериной Ивановной и старшей дочерью Соней, которая ради спасения близких становится проституткой. Соседом Сони оказывается помещик Свидригайлов, подслушивающий исповедь убийцы и пытающийся шантажировать этим признанием его сестру Авдотью Романовну. Особняком стоит следователь Порфирий Петрович, который обнаруживает в газете «Периодическая речь» статью Раскольникова «О преступлении», напечатанную за несколько недель до убийства процентщицы. В ней автор излагает свои соображения о том, что все люди делятся на два разряда — «тварей дрожащих» и «Наполеонов». Беседы с Порфирием Петровичем о сущности преступления настолько изматывают героя, что он решается на явку с повинной.</a:t>
            </a:r>
          </a:p>
          <a:p>
            <a:r>
              <a:rPr lang="ru-RU" sz="1100" b="1" spc="50" dirty="0">
                <a:ln w="9525" cmpd="sng">
                  <a:noFill/>
                  <a:prstDash val="solid"/>
                </a:ln>
                <a:effectLst>
                  <a:glow rad="38100">
                    <a:schemeClr val="accent1">
                      <a:alpha val="40000"/>
                    </a:schemeClr>
                  </a:glow>
                </a:effectLst>
              </a:rPr>
              <a:t>В эпилоге романа действие переносится в сибирский острог, в котором находится Раскольников, приговорённый судом к восьми годам каторжных работ второго разряда. Вслед за ним в Сибирь переезжает и Соня Мармеладова, пытающаяся своей жертвенной любовью и самоотверженностью поддержать героя. Постепенное перерождение Родиона Романовича связано с отказом от «наполеоновской идеи» и верой в то, что он сумеет любовью и преданностью искупить все Сонины страдания.</a:t>
            </a:r>
          </a:p>
          <a:p>
            <a:pPr algn="ctr"/>
            <a:endParaRPr lang="ru-RU" sz="2400" dirty="0">
              <a:effectLst>
                <a:outerShdw blurRad="38100" dist="38100" dir="2700000" algn="tl">
                  <a:srgbClr val="000000">
                    <a:alpha val="43137"/>
                  </a:srgbClr>
                </a:outerShdw>
              </a:effectLst>
            </a:endParaRPr>
          </a:p>
        </p:txBody>
      </p:sp>
      <p:pic>
        <p:nvPicPr>
          <p:cNvPr id="3" name="vide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096000" y="1366935"/>
            <a:ext cx="5802280" cy="3253615"/>
          </a:xfrm>
          <a:prstGeom prst="rect">
            <a:avLst/>
          </a:prstGeom>
        </p:spPr>
      </p:pic>
    </p:spTree>
    <p:extLst>
      <p:ext uri="{BB962C8B-B14F-4D97-AF65-F5344CB8AC3E}">
        <p14:creationId xmlns:p14="http://schemas.microsoft.com/office/powerpoint/2010/main" val="229131695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afterEffect">
                                  <p:stCondLst>
                                    <p:cond delay="0"/>
                                  </p:stCondLst>
                                  <p:childTnLst>
                                    <p:cmd type="call" cmd="togglePause">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F9CC957-F742-48FD-B6CD-71E9B6E1D8CA}"/>
              </a:ext>
            </a:extLst>
          </p:cNvPr>
          <p:cNvSpPr>
            <a:spLocks noGrp="1"/>
          </p:cNvSpPr>
          <p:nvPr>
            <p:ph type="title"/>
          </p:nvPr>
        </p:nvSpPr>
        <p:spPr>
          <a:xfrm>
            <a:off x="248873" y="0"/>
            <a:ext cx="11694253" cy="1325563"/>
          </a:xfrm>
        </p:spPr>
        <p:txBody>
          <a:bodyPr/>
          <a:lstStyle/>
          <a:p>
            <a:pPr algn="ctr"/>
            <a:r>
              <a:rPr lang="ru-RU" b="1" dirty="0">
                <a:ln w="22225">
                  <a:solidFill>
                    <a:schemeClr val="accent2"/>
                  </a:solidFill>
                  <a:prstDash val="solid"/>
                </a:ln>
              </a:rPr>
              <a:t>Общая тематика произведений Достоевского</a:t>
            </a:r>
          </a:p>
        </p:txBody>
      </p:sp>
      <p:sp>
        <p:nvSpPr>
          <p:cNvPr id="3" name="TextBox 2">
            <a:extLst>
              <a:ext uri="{FF2B5EF4-FFF2-40B4-BE49-F238E27FC236}">
                <a16:creationId xmlns:a16="http://schemas.microsoft.com/office/drawing/2014/main" id="{3E4FCDA0-8453-472A-8F73-47736727D531}"/>
              </a:ext>
            </a:extLst>
          </p:cNvPr>
          <p:cNvSpPr txBox="1"/>
          <p:nvPr/>
        </p:nvSpPr>
        <p:spPr>
          <a:xfrm>
            <a:off x="0" y="903477"/>
            <a:ext cx="12122092" cy="5262979"/>
          </a:xfrm>
          <a:prstGeom prst="rect">
            <a:avLst/>
          </a:prstGeom>
          <a:noFill/>
        </p:spPr>
        <p:txBody>
          <a:bodyPr wrap="square" rtlCol="0">
            <a:spAutoFit/>
          </a:bodyPr>
          <a:lstStyle/>
          <a:p>
            <a:pPr marL="342900" indent="-342900">
              <a:buAutoNum type="arabicPeriod"/>
            </a:pPr>
            <a:r>
              <a:rPr lang="ru-RU" sz="1400" b="1" spc="50" dirty="0">
                <a:ln w="9525" cmpd="sng">
                  <a:noFill/>
                  <a:prstDash val="solid"/>
                </a:ln>
                <a:effectLst>
                  <a:glow rad="38100">
                    <a:schemeClr val="accent1">
                      <a:alpha val="40000"/>
                    </a:schemeClr>
                  </a:glow>
                </a:effectLst>
              </a:rPr>
              <a:t>Достоевский словно "рентген" проникает в души своих героев и с удивительной тонкостью прослеживает их переживания. От зоркого глаза Достоевского не ускользает ничего: писатель подмечает и сообщает читателю все тонкости и нюансы. Многие читатели считают романы Достоевского "тяжелыми" именно из-за глубокого психологизма. Одних читателей эта глубина отпугивает, а других, наоборот - очаровывает. </a:t>
            </a:r>
          </a:p>
          <a:p>
            <a:pPr marL="342900" indent="-342900">
              <a:buAutoNum type="arabicPeriod"/>
            </a:pPr>
            <a:r>
              <a:rPr lang="ru-RU" sz="1400" b="1" spc="50" dirty="0">
                <a:ln w="9525" cmpd="sng">
                  <a:noFill/>
                  <a:prstDash val="solid"/>
                </a:ln>
                <a:effectLst>
                  <a:glow rad="38100">
                    <a:schemeClr val="accent1">
                      <a:alpha val="40000"/>
                    </a:schemeClr>
                  </a:glow>
                </a:effectLst>
              </a:rPr>
              <a:t>Насыщенный сюжет Одной из особенностей произведений Достоевского являются занимательные и увлекательные сюжеты, неожиданные повороты событий и часто непредсказуемая, волнующая развязка. Сам Достоевский особенно заботился о том, чтобы его произведения были именно занимательными и увлекательными для читателей. </a:t>
            </a:r>
          </a:p>
          <a:p>
            <a:pPr marL="342900" indent="-342900">
              <a:buAutoNum type="arabicPeriod" startAt="3"/>
            </a:pPr>
            <a:r>
              <a:rPr lang="ru-RU" sz="1400" b="1" spc="50" dirty="0">
                <a:ln w="9525" cmpd="sng">
                  <a:noFill/>
                  <a:prstDash val="solid"/>
                </a:ln>
                <a:effectLst>
                  <a:glow rad="38100">
                    <a:schemeClr val="accent1">
                      <a:alpha val="40000"/>
                    </a:schemeClr>
                  </a:glow>
                </a:effectLst>
              </a:rPr>
              <a:t>Детективная тематика Еще одна особенность творчества Достоевского - это детективная тематика и криминальный сюжет. Не все, но многие произведения (особенно романы) Достоевского так или иначе рассказывают о каких-то преступлениях. Все самые известные романы Достоевского ("Преступление и наказание", "Идиот". "Братья Карамазовы") по сути принадлежат к жанру романа-детектива или романа-триллера. </a:t>
            </a:r>
          </a:p>
          <a:p>
            <a:pPr marL="342900" indent="-342900">
              <a:buAutoNum type="arabicPeriod" startAt="4"/>
            </a:pPr>
            <a:r>
              <a:rPr lang="ru-RU" sz="1400" b="1" spc="50" dirty="0">
                <a:ln w="9525" cmpd="sng">
                  <a:noFill/>
                  <a:prstDash val="solid"/>
                </a:ln>
                <a:effectLst>
                  <a:glow rad="38100">
                    <a:schemeClr val="accent1">
                      <a:alpha val="40000"/>
                    </a:schemeClr>
                  </a:glow>
                </a:effectLst>
              </a:rPr>
              <a:t>"Живые" характеры Произведениям Достоевского свойственна еще одна особенность - реалистичность персонажей, их живость и натуральность. Большинство героев Достоевского действительно кажутся "живыми", настоящими. Персонажи Достоевского часто оказываются довольно противоречивыми личностями и обладают набором самых разных качеств. Именно это делает их "живыми" и такими близкими читателям. </a:t>
            </a:r>
          </a:p>
          <a:p>
            <a:pPr marL="342900" indent="-342900">
              <a:buAutoNum type="arabicPeriod" startAt="4"/>
            </a:pPr>
            <a:r>
              <a:rPr lang="ru-RU" sz="1400" b="1" spc="50" dirty="0">
                <a:ln w="9525" cmpd="sng">
                  <a:noFill/>
                  <a:prstDash val="solid"/>
                </a:ln>
                <a:effectLst>
                  <a:glow rad="38100">
                    <a:schemeClr val="accent1">
                      <a:alpha val="40000"/>
                    </a:schemeClr>
                  </a:glow>
                </a:effectLst>
              </a:rPr>
              <a:t>"Многолюдные", полифонические романы Еще одной особенностью произведений (в частности романов) Достоевского является их "полифоничность" и "многолюдность". Романы Достоевского действительно называют полифоническими из-за большого количества по сути равнозначных персонажей. В самых известных романах Достоевского участвуют, в среднем, по 10-20 героев, главных и второстепенных. Например, это касается романов "Преступление и наказание", "Идиот", "Братья Карамазовы". Достоевский успевает наделить каждого из героев своей особенной судьбой, историей и характером. Любопытно, что друзья писателя предупреждали его о том, что большое количество персонажей мешает его произведениям. Однако Достоевский остался верен своему стилю. В результате "полифоничность" и "многолюдность" стали яркими особенностями его творчества. Именно за это многие читатели любят произведения этого писателя. Таковы особенности творчества Достоевского: психологизм, полифоничность, криминальные сюжеты и "живые" характеры в произведениях писателя. </a:t>
            </a:r>
          </a:p>
        </p:txBody>
      </p:sp>
      <p:sp>
        <p:nvSpPr>
          <p:cNvPr id="4" name="Управляющая кнопка: &quot;На главную&quot; 3">
            <a:hlinkClick r:id="rId3" action="ppaction://hlinksldjump" highlightClick="1">
              <a:snd r:embed="rId4" name="push.wav"/>
            </a:hlinkClick>
            <a:extLst>
              <a:ext uri="{FF2B5EF4-FFF2-40B4-BE49-F238E27FC236}">
                <a16:creationId xmlns:a16="http://schemas.microsoft.com/office/drawing/2014/main" id="{27FDE1E1-02F6-4614-AB9E-B6A7549DD79B}"/>
              </a:ext>
            </a:extLst>
          </p:cNvPr>
          <p:cNvSpPr/>
          <p:nvPr/>
        </p:nvSpPr>
        <p:spPr>
          <a:xfrm>
            <a:off x="-1" y="0"/>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383082644"/>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2"/>
                                        </p:tgtEl>
                                        <p:attrNameLst>
                                          <p:attrName>style.color</p:attrName>
                                        </p:attrNameLst>
                                      </p:cBhvr>
                                      <p:to>
                                        <p:clrVal>
                                          <a:schemeClr val="accent2"/>
                                        </p:clrVal>
                                      </p:to>
                                    </p:set>
                                    <p:set>
                                      <p:cBhvr>
                                        <p:cTn id="7" dur="500" fill="hold"/>
                                        <p:tgtEl>
                                          <p:spTgt spid="2"/>
                                        </p:tgtEl>
                                        <p:attrNameLst>
                                          <p:attrName>fillcolor</p:attrName>
                                        </p:attrNameLst>
                                      </p:cBhvr>
                                      <p:to>
                                        <p:clrVal>
                                          <a:schemeClr val="accent2"/>
                                        </p:clrVal>
                                      </p:to>
                                    </p:set>
                                    <p:set>
                                      <p:cBhvr>
                                        <p:cTn id="8"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03E8951-A875-4125-93C0-C157E21E2809}"/>
              </a:ext>
            </a:extLst>
          </p:cNvPr>
          <p:cNvSpPr>
            <a:spLocks noGrp="1"/>
          </p:cNvSpPr>
          <p:nvPr>
            <p:ph type="title"/>
          </p:nvPr>
        </p:nvSpPr>
        <p:spPr>
          <a:xfrm>
            <a:off x="0" y="0"/>
            <a:ext cx="12192000" cy="1067018"/>
          </a:xfrm>
        </p:spPr>
        <p:txBody>
          <a:bodyPr anchor="ctr"/>
          <a:lstStyle/>
          <a:p>
            <a:pPr algn="ctr"/>
            <a:r>
              <a:rPr lang="ru-RU" b="1" dirty="0">
                <a:ln w="22225">
                  <a:solidFill>
                    <a:schemeClr val="accent2"/>
                  </a:solidFill>
                  <a:prstDash val="solid"/>
                </a:ln>
              </a:rPr>
              <a:t>Некоторые цитаты Достоевского</a:t>
            </a:r>
          </a:p>
        </p:txBody>
      </p:sp>
      <p:sp>
        <p:nvSpPr>
          <p:cNvPr id="3" name="Текст 2">
            <a:extLst>
              <a:ext uri="{FF2B5EF4-FFF2-40B4-BE49-F238E27FC236}">
                <a16:creationId xmlns:a16="http://schemas.microsoft.com/office/drawing/2014/main" id="{121E8F19-1BBD-4FE4-843E-D95F020C6F06}"/>
              </a:ext>
            </a:extLst>
          </p:cNvPr>
          <p:cNvSpPr>
            <a:spLocks noGrp="1"/>
          </p:cNvSpPr>
          <p:nvPr>
            <p:ph type="body" idx="1"/>
          </p:nvPr>
        </p:nvSpPr>
        <p:spPr>
          <a:xfrm>
            <a:off x="67110" y="922789"/>
            <a:ext cx="12029815" cy="5826154"/>
          </a:xfrm>
        </p:spPr>
        <p:txBody>
          <a:bodyPr>
            <a:normAutofit fontScale="55000" lnSpcReduction="20000"/>
          </a:bodyPr>
          <a:lstStyle/>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Надо любить жизнь больше, чем смысл жизни.</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Свобода не в том, чтоб не сдерживать себя, а в том, чтоб владеть собой.</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Во всем есть черта, за которую перейти опасно; ибо, раз переступив, воротиться назад невозможно.</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Счастье не в счастье, а лишь в его достижении.</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Никто не сделает первый шаг, потому что каждый думает, что это не взаимно.</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Страданием своим русский народ как бы наслаждается.</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Жизнь задыхается без цели.</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Перестать читать книги — значит перестать мыслить.</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Нет счастья в комфорте, покупается счастье страданием.</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В истинно любящем сердце или ревность убивает любовь, или любовь убивает ревность.</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Очень немного требуется, чтобы уничтожить человека: стоит лишь убедить его в том, что дело, которым он занимается, никому не нужно.</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Друг мой, вспомни, что молчать хорошо, безопасно и красиво.</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Писатель, произведения которого не имели успеха, легко становится желчным критиком: так слабое и безвкусное вино может стать превосходным уксусом.</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Человек он умный, но чтоб умно поступать — одного ума мало.</a:t>
            </a:r>
          </a:p>
          <a:p>
            <a:pPr marL="457200" indent="-457200">
              <a:buFont typeface="+mj-lt"/>
              <a:buAutoNum type="arabicPeriod"/>
            </a:pPr>
            <a:r>
              <a:rPr lang="ru-RU" sz="3600" dirty="0">
                <a:ln w="0">
                  <a:noFill/>
                </a:ln>
                <a:solidFill>
                  <a:schemeClr val="tx1"/>
                </a:solidFill>
                <a:effectLst>
                  <a:outerShdw blurRad="38100" dist="25400" dir="5400000" algn="ctr" rotWithShape="0">
                    <a:srgbClr val="6E747A">
                      <a:alpha val="43000"/>
                    </a:srgbClr>
                  </a:outerShdw>
                </a:effectLst>
              </a:rPr>
              <a:t>Если ты направился к цели и станешь дорогою останавливаться, чтобы швырять камни во всякую лающую на тебя собаку, то никогда не дойдешь до цели.</a:t>
            </a:r>
          </a:p>
          <a:p>
            <a:endParaRPr lang="ru-RU" dirty="0"/>
          </a:p>
        </p:txBody>
      </p:sp>
      <p:sp>
        <p:nvSpPr>
          <p:cNvPr id="4" name="Управляющая кнопка: &quot;На главную&quot; 3">
            <a:hlinkClick r:id="rId3" action="ppaction://hlinksldjump" highlightClick="1">
              <a:snd r:embed="rId4" name="push.wav"/>
            </a:hlinkClick>
            <a:extLst>
              <a:ext uri="{FF2B5EF4-FFF2-40B4-BE49-F238E27FC236}">
                <a16:creationId xmlns:a16="http://schemas.microsoft.com/office/drawing/2014/main" id="{8585BE39-B9CD-453B-829D-7B9D33547926}"/>
              </a:ext>
            </a:extLst>
          </p:cNvPr>
          <p:cNvSpPr/>
          <p:nvPr/>
        </p:nvSpPr>
        <p:spPr>
          <a:xfrm>
            <a:off x="-1" y="0"/>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78097047"/>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2"/>
                                        </p:tgtEl>
                                        <p:attrNameLst>
                                          <p:attrName>style.color</p:attrName>
                                        </p:attrNameLst>
                                      </p:cBhvr>
                                      <p:to>
                                        <p:clrVal>
                                          <a:schemeClr val="accent2"/>
                                        </p:clrVal>
                                      </p:to>
                                    </p:set>
                                    <p:set>
                                      <p:cBhvr>
                                        <p:cTn id="7" dur="500" fill="hold"/>
                                        <p:tgtEl>
                                          <p:spTgt spid="2"/>
                                        </p:tgtEl>
                                        <p:attrNameLst>
                                          <p:attrName>fillcolor</p:attrName>
                                        </p:attrNameLst>
                                      </p:cBhvr>
                                      <p:to>
                                        <p:clrVal>
                                          <a:schemeClr val="accent2"/>
                                        </p:clrVal>
                                      </p:to>
                                    </p:set>
                                    <p:set>
                                      <p:cBhvr>
                                        <p:cTn id="8"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339BBA0-2AE2-4480-91BA-A2DD90028C0D}"/>
              </a:ext>
            </a:extLst>
          </p:cNvPr>
          <p:cNvSpPr>
            <a:spLocks noGrp="1"/>
          </p:cNvSpPr>
          <p:nvPr>
            <p:ph type="ctrTitle"/>
          </p:nvPr>
        </p:nvSpPr>
        <p:spPr>
          <a:xfrm>
            <a:off x="377999" y="0"/>
            <a:ext cx="12192000" cy="1375794"/>
          </a:xfrm>
        </p:spPr>
        <p:txBody>
          <a:bodyPr anchor="ctr">
            <a:noAutofit/>
          </a:bodyPr>
          <a:lstStyle/>
          <a:p>
            <a:r>
              <a:rPr lang="ru-RU" sz="4800" b="1" dirty="0">
                <a:ln w="22225">
                  <a:solidFill>
                    <a:schemeClr val="accent2"/>
                  </a:solidFill>
                  <a:prstDash val="solid"/>
                </a:ln>
              </a:rPr>
              <a:t>Значение произведений Достоевского в развитие </a:t>
            </a:r>
            <a:r>
              <a:rPr lang="ru-RU" sz="4800" b="1" dirty="0" smtClean="0">
                <a:ln w="22225">
                  <a:solidFill>
                    <a:schemeClr val="accent2"/>
                  </a:solidFill>
                  <a:prstDash val="solid"/>
                </a:ln>
              </a:rPr>
              <a:t>литературы</a:t>
            </a:r>
            <a:endParaRPr lang="ru-RU" sz="4800" dirty="0"/>
          </a:p>
        </p:txBody>
      </p:sp>
      <p:sp>
        <p:nvSpPr>
          <p:cNvPr id="3" name="Подзаголовок 2">
            <a:extLst>
              <a:ext uri="{FF2B5EF4-FFF2-40B4-BE49-F238E27FC236}">
                <a16:creationId xmlns:a16="http://schemas.microsoft.com/office/drawing/2014/main" id="{08CF61C6-9881-4786-AB8D-E215E827BB28}"/>
              </a:ext>
            </a:extLst>
          </p:cNvPr>
          <p:cNvSpPr>
            <a:spLocks noGrp="1"/>
          </p:cNvSpPr>
          <p:nvPr>
            <p:ph type="subTitle" idx="1"/>
          </p:nvPr>
        </p:nvSpPr>
        <p:spPr>
          <a:xfrm>
            <a:off x="-1" y="1437678"/>
            <a:ext cx="12113703" cy="5420322"/>
          </a:xfrm>
        </p:spPr>
        <p:txBody>
          <a:bodyPr>
            <a:normAutofit/>
          </a:bodyPr>
          <a:lstStyle/>
          <a:p>
            <a:pPr algn="l"/>
            <a:r>
              <a:rPr lang="ru-RU" b="1" spc="50" dirty="0">
                <a:ln w="9525" cmpd="sng">
                  <a:noFill/>
                  <a:prstDash val="solid"/>
                </a:ln>
                <a:effectLst>
                  <a:glow rad="38100">
                    <a:schemeClr val="accent1">
                      <a:alpha val="40000"/>
                    </a:schemeClr>
                  </a:glow>
                </a:effectLst>
              </a:rPr>
              <a:t>Значение творчества Достоевского в мировой литературе. Ф. М. Достоевский остаётся одним из самых читаемых писателей в мире, миллионы людей стараются найти в книгах Достоевского ответы на волнующие их вопросы. Произведения писателя переведены на десятки языков, создано международное общество по изучению наследия Достоевского. В чём же секрет бессмертия книг, написанных более ста лет тому назад? Сам Достоевский в качестве главной черты своего творчества считал стремление «найти человека в человеке». Это означало в понимании Достоевского, что человек не винтик, не структурная единица общества, управляемая движением чужой руки или внешней силой. Никакое влияние среды не может служить оправданием зла и преступления. Напротив, любое преступление неизбежно включает в себя нравственное наказание. Традиции Достоевского в мировой литературе. XX век можно назвать веком Достоевского, ибо влияние его на развитие мировой литературы может быть оценено по достоинству только в нынешнем тысячелетии. Достоевский пророчески предсказал грядущую нравственную катастрофу.</a:t>
            </a:r>
          </a:p>
        </p:txBody>
      </p:sp>
      <p:sp>
        <p:nvSpPr>
          <p:cNvPr id="4" name="Управляющая кнопка: &quot;На главную&quot; 3">
            <a:hlinkClick r:id="rId3" action="ppaction://hlinksldjump" highlightClick="1">
              <a:snd r:embed="rId4" name="push.wav"/>
            </a:hlinkClick>
            <a:extLst>
              <a:ext uri="{FF2B5EF4-FFF2-40B4-BE49-F238E27FC236}">
                <a16:creationId xmlns:a16="http://schemas.microsoft.com/office/drawing/2014/main" id="{DC912FE9-C7C7-4B15-B861-FC9D41F308C5}"/>
              </a:ext>
            </a:extLst>
          </p:cNvPr>
          <p:cNvSpPr/>
          <p:nvPr/>
        </p:nvSpPr>
        <p:spPr>
          <a:xfrm>
            <a:off x="-1" y="0"/>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972673893"/>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2"/>
                                        </p:tgtEl>
                                        <p:attrNameLst>
                                          <p:attrName>style.color</p:attrName>
                                        </p:attrNameLst>
                                      </p:cBhvr>
                                      <p:to>
                                        <p:clrVal>
                                          <a:schemeClr val="accent2"/>
                                        </p:clrVal>
                                      </p:to>
                                    </p:set>
                                    <p:set>
                                      <p:cBhvr>
                                        <p:cTn id="7" dur="500" fill="hold"/>
                                        <p:tgtEl>
                                          <p:spTgt spid="2"/>
                                        </p:tgtEl>
                                        <p:attrNameLst>
                                          <p:attrName>fillcolor</p:attrName>
                                        </p:attrNameLst>
                                      </p:cBhvr>
                                      <p:to>
                                        <p:clrVal>
                                          <a:schemeClr val="accent2"/>
                                        </p:clrVal>
                                      </p:to>
                                    </p:set>
                                    <p:set>
                                      <p:cBhvr>
                                        <p:cTn id="8"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D18E7ED-6816-4B57-BA90-A09D0CB221C7}"/>
              </a:ext>
            </a:extLst>
          </p:cNvPr>
          <p:cNvSpPr>
            <a:spLocks noGrp="1"/>
          </p:cNvSpPr>
          <p:nvPr>
            <p:ph type="ctrTitle"/>
          </p:nvPr>
        </p:nvSpPr>
        <p:spPr>
          <a:xfrm>
            <a:off x="-95250" y="0"/>
            <a:ext cx="12071758" cy="1655762"/>
          </a:xfrm>
        </p:spPr>
        <p:txBody>
          <a:bodyPr>
            <a:normAutofit fontScale="90000"/>
          </a:bodyPr>
          <a:lstStyle/>
          <a:p>
            <a:r>
              <a:rPr lang="ru-RU" b="1" dirty="0">
                <a:ln w="22225">
                  <a:solidFill>
                    <a:schemeClr val="accent2"/>
                  </a:solidFill>
                  <a:prstDash val="solid"/>
                </a:ln>
              </a:rPr>
              <a:t>Последние дни жизни Ф. М. Достоевского</a:t>
            </a:r>
          </a:p>
        </p:txBody>
      </p:sp>
      <p:sp>
        <p:nvSpPr>
          <p:cNvPr id="3" name="Подзаголовок 2">
            <a:extLst>
              <a:ext uri="{FF2B5EF4-FFF2-40B4-BE49-F238E27FC236}">
                <a16:creationId xmlns:a16="http://schemas.microsoft.com/office/drawing/2014/main" id="{7F28F0AA-10C9-4D88-A177-5D47BF760B22}"/>
              </a:ext>
            </a:extLst>
          </p:cNvPr>
          <p:cNvSpPr>
            <a:spLocks noGrp="1"/>
          </p:cNvSpPr>
          <p:nvPr>
            <p:ph type="subTitle" idx="1"/>
          </p:nvPr>
        </p:nvSpPr>
        <p:spPr>
          <a:xfrm>
            <a:off x="0" y="1560352"/>
            <a:ext cx="12192000" cy="5297648"/>
          </a:xfrm>
        </p:spPr>
        <p:txBody>
          <a:bodyPr>
            <a:normAutofit fontScale="92500" lnSpcReduction="10000"/>
          </a:bodyPr>
          <a:lstStyle/>
          <a:p>
            <a:pPr algn="l"/>
            <a:r>
              <a:rPr lang="ru-RU" sz="1400" b="1" spc="50" dirty="0">
                <a:ln w="9525" cmpd="sng">
                  <a:noFill/>
                  <a:prstDash val="solid"/>
                </a:ln>
                <a:effectLst>
                  <a:glow rad="38100">
                    <a:schemeClr val="accent1">
                      <a:alpha val="40000"/>
                    </a:schemeClr>
                  </a:glow>
                </a:effectLst>
              </a:rPr>
              <a:t>Существует немало примеров, когда люди наверняка предвидели день своей смерти. Одним из таких провидцев оказался гениальный русский писатель Федор Михайлович Достоевский. Он умер вечером 28 января (9 февраля) 1881 года. За два дня до этого автор великих романов почувствовал себя плохо. Ночью он по обыкновению работал в своем кабинете. Нечаянно уронил перо, которое закатилось под этажерку. Федор Михайлович решил достать его и попытался этажерку передвинуть. Она оказалась на удивление тяжелой. Писатель напрягся, и тут ему стало плохо. Изо рта потекла кровь. Он вытер ее тыльной стороной ладони. Позже самочувствие улучшилось, и он не придал этому эпизоду серьезного значения. Не позвал на помощь и не стал будить жену. Утром его состояние стало еще лучше. К обеду Достоевский был весел. Он ждал приезда из Петербурга своей сестры. За обедом писатель смеялся, шутил, вспоминал о своем детстве, о времени, когда они жили в Москве. Но сестра Вера приехала не с добрыми намерениями.</a:t>
            </a:r>
          </a:p>
          <a:p>
            <a:r>
              <a:rPr lang="ru-RU" sz="1800" b="1" dirty="0">
                <a:ln w="13462">
                  <a:noFill/>
                  <a:prstDash val="solid"/>
                </a:ln>
                <a:effectLst>
                  <a:outerShdw dist="38100" dir="2700000" algn="bl" rotWithShape="0">
                    <a:schemeClr val="accent5"/>
                  </a:outerShdw>
                </a:effectLst>
              </a:rPr>
              <a:t>Семейная сцена</a:t>
            </a:r>
          </a:p>
          <a:p>
            <a:pPr algn="l"/>
            <a:r>
              <a:rPr lang="ru-RU" sz="1400" b="1" spc="50" dirty="0">
                <a:ln w="9525" cmpd="sng">
                  <a:noFill/>
                  <a:prstDash val="solid"/>
                </a:ln>
                <a:effectLst>
                  <a:glow rad="38100">
                    <a:schemeClr val="accent1">
                      <a:alpha val="40000"/>
                    </a:schemeClr>
                  </a:glow>
                </a:effectLst>
              </a:rPr>
              <a:t>У семьи Достоевских было имение под Рязанью. К тому времени из-за этого имения перессорилась вся их родня. Веру прислали сестры. Она не поддержала беззаботный разговор брата за обедом, а завела речь о части наследства. Сестра просил его отказаться от своей доли в пользу сестер.</a:t>
            </a:r>
          </a:p>
          <a:p>
            <a:pPr algn="l"/>
            <a:r>
              <a:rPr lang="ru-RU" sz="1400" b="1" spc="50" dirty="0">
                <a:ln w="9525" cmpd="sng">
                  <a:noFill/>
                  <a:prstDash val="solid"/>
                </a:ln>
                <a:effectLst>
                  <a:glow rad="38100">
                    <a:schemeClr val="accent1">
                      <a:alpha val="40000"/>
                    </a:schemeClr>
                  </a:glow>
                </a:effectLst>
              </a:rPr>
              <a:t>В ходе беседы женщина распалилась, заговорила резко, и, в конце концов, обвинила писателя в жестокости по отношению к родным людям. Кончился разговор ее слезами и чуть ли не истерикой. Будучи человеком эмоциональным, Федор Михайлович сильно расстроился и вышел из-за стола, не закончив </a:t>
            </a:r>
            <a:r>
              <a:rPr lang="ru-RU" sz="1400" b="1" spc="50" dirty="0" smtClean="0">
                <a:ln w="9525" cmpd="sng">
                  <a:noFill/>
                  <a:prstDash val="solid"/>
                </a:ln>
                <a:effectLst>
                  <a:glow rad="38100">
                    <a:schemeClr val="accent1">
                      <a:alpha val="40000"/>
                    </a:schemeClr>
                  </a:glow>
                </a:effectLst>
              </a:rPr>
              <a:t>трапезы. В </a:t>
            </a:r>
            <a:r>
              <a:rPr lang="ru-RU" sz="1400" b="1" spc="50" dirty="0">
                <a:ln w="9525" cmpd="sng">
                  <a:noFill/>
                  <a:prstDash val="solid"/>
                </a:ln>
                <a:effectLst>
                  <a:glow rad="38100">
                    <a:schemeClr val="accent1">
                      <a:alpha val="40000"/>
                    </a:schemeClr>
                  </a:glow>
                </a:effectLst>
              </a:rPr>
              <a:t>кабинете он опять ощутил привкус крови на губах. Писатель вскрикнул, на звук прибежала жена Анна Григорьевна </a:t>
            </a:r>
            <a:r>
              <a:rPr lang="ru-RU" sz="1400" b="1" spc="50" dirty="0">
                <a:ln w="9525" cmpd="sng">
                  <a:noFill/>
                  <a:prstDash val="solid"/>
                </a:ln>
                <a:effectLst>
                  <a:glow rad="38100">
                    <a:schemeClr val="accent1">
                      <a:alpha val="40000"/>
                    </a:schemeClr>
                  </a:glow>
                </a:effectLst>
              </a:rPr>
              <a:t>Сниткина</a:t>
            </a:r>
            <a:r>
              <a:rPr lang="ru-RU" sz="1400" b="1" spc="50" dirty="0">
                <a:ln w="9525" cmpd="sng">
                  <a:noFill/>
                  <a:prstDash val="solid"/>
                </a:ln>
                <a:effectLst>
                  <a:glow rad="38100">
                    <a:schemeClr val="accent1">
                      <a:alpha val="40000"/>
                    </a:schemeClr>
                  </a:glow>
                </a:effectLst>
              </a:rPr>
              <a:t>. Срочно вызвали доктора. Но к моменту его прихода кровотечение прошло, самочувствие Федора Михайловича пришло в норму. Врач застал его в добром расположении духа. Отец вместе с детьми читал юмористический журнал. Но вскоре кровотечение возобновляется. Оно очень сильное и его не удается остановить. После большой потери крови Достоевский теряет сознание.</a:t>
            </a:r>
          </a:p>
          <a:p>
            <a:r>
              <a:rPr lang="ru-RU" sz="1800" b="1" dirty="0">
                <a:ln w="13462">
                  <a:noFill/>
                  <a:prstDash val="solid"/>
                </a:ln>
                <a:effectLst>
                  <a:outerShdw dist="38100" dir="2700000" algn="bl" rotWithShape="0">
                    <a:schemeClr val="accent5"/>
                  </a:outerShdw>
                </a:effectLst>
              </a:rPr>
              <a:t>Вечер на кануне смерти</a:t>
            </a:r>
          </a:p>
          <a:p>
            <a:pPr algn="l"/>
            <a:r>
              <a:rPr lang="ru-RU" sz="1400" b="1" spc="50" dirty="0">
                <a:ln w="9525" cmpd="sng">
                  <a:noFill/>
                  <a:prstDash val="solid"/>
                </a:ln>
                <a:effectLst>
                  <a:glow rad="38100">
                    <a:schemeClr val="accent1">
                      <a:alpha val="40000"/>
                    </a:schemeClr>
                  </a:glow>
                </a:effectLst>
              </a:rPr>
              <a:t>А ночью он зовет жену. Она в тревоге подходит к постели больного. Федор Михайлович смотрит на нее и говорит, что уже несколько часов не спит, потому что понял, что сегодня умрет. Анна Григорьевна застывает в ужасе. Еще днем все было так хорошо, дело пошло на поправку. И вдруг такое заявление. Жена не верит ему, пытается разубедить, говорит, что кровотечение закончилось, и что он будет жить еще долго. Но Достоевский уверен в скорой смерти. Откуда пришли эти знания? Откуда эта уверенность?  Нет ответа!  Кажется даже, что он не очень-то и расстроен, во всяком случае, держится мужественно. Он просит жену почитать Евангелие. Она с сомнением берет книгу, читает: «Но Иисус сказал ему в ответ: не удерживай…». Писатель пророчески улыбнулся, повторил: «Не удерживай, вот видишь, не удерживай, значит, я умру». Но на радость Анны Григорьевны вскоре он засыпает. К сожалению, сон был недолгим. Федор Михайлович резко проснулся и кровотечение возобновилось. В восемь вечера приезжает доктор. Но к этому времени великий писатель уже агонизирует. Через полчаса после приезда доктора изо рта Достоевского вырывается последний вздох. Он умирает, не приходя в сознание.</a:t>
            </a:r>
          </a:p>
        </p:txBody>
      </p:sp>
      <p:sp>
        <p:nvSpPr>
          <p:cNvPr id="4" name="Управляющая кнопка: &quot;На главную&quot; 3">
            <a:hlinkClick r:id="rId3" action="ppaction://hlinksldjump" highlightClick="1">
              <a:snd r:embed="rId4" name="push.wav"/>
            </a:hlinkClick>
            <a:extLst>
              <a:ext uri="{FF2B5EF4-FFF2-40B4-BE49-F238E27FC236}">
                <a16:creationId xmlns:a16="http://schemas.microsoft.com/office/drawing/2014/main" id="{6BF0E6D4-E683-4844-A13A-E576190CB4C5}"/>
              </a:ext>
            </a:extLst>
          </p:cNvPr>
          <p:cNvSpPr/>
          <p:nvPr/>
        </p:nvSpPr>
        <p:spPr>
          <a:xfrm>
            <a:off x="-1" y="0"/>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3006352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2"/>
                                        </p:tgtEl>
                                        <p:attrNameLst>
                                          <p:attrName>style.color</p:attrName>
                                        </p:attrNameLst>
                                      </p:cBhvr>
                                      <p:to>
                                        <p:clrVal>
                                          <a:schemeClr val="accent2"/>
                                        </p:clrVal>
                                      </p:to>
                                    </p:set>
                                    <p:set>
                                      <p:cBhvr>
                                        <p:cTn id="7" dur="500" fill="hold"/>
                                        <p:tgtEl>
                                          <p:spTgt spid="2"/>
                                        </p:tgtEl>
                                        <p:attrNameLst>
                                          <p:attrName>fillcolor</p:attrName>
                                        </p:attrNameLst>
                                      </p:cBhvr>
                                      <p:to>
                                        <p:clrVal>
                                          <a:schemeClr val="accent2"/>
                                        </p:clrVal>
                                      </p:to>
                                    </p:set>
                                    <p:set>
                                      <p:cBhvr>
                                        <p:cTn id="8"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3B7AD5B-1650-418C-B7E4-CDDD9CA62696}"/>
              </a:ext>
            </a:extLst>
          </p:cNvPr>
          <p:cNvSpPr>
            <a:spLocks noGrp="1"/>
          </p:cNvSpPr>
          <p:nvPr>
            <p:ph type="title"/>
          </p:nvPr>
        </p:nvSpPr>
        <p:spPr>
          <a:xfrm>
            <a:off x="109057" y="365125"/>
            <a:ext cx="12021424" cy="6111176"/>
          </a:xfrm>
        </p:spPr>
        <p:txBody>
          <a:bodyPr anchor="t"/>
          <a:lstStyle/>
          <a:p>
            <a:pPr algn="ctr"/>
            <a:r>
              <a:rPr lang="ru-RU" b="1" dirty="0">
                <a:ln w="22225">
                  <a:solidFill>
                    <a:schemeClr val="accent2"/>
                  </a:solidFill>
                  <a:prstDash val="solid"/>
                </a:ln>
              </a:rPr>
              <a:t>Презентацию подготовил:</a:t>
            </a:r>
            <a:br>
              <a:rPr lang="ru-RU" b="1" dirty="0">
                <a:ln w="22225">
                  <a:solidFill>
                    <a:schemeClr val="accent2"/>
                  </a:solidFill>
                  <a:prstDash val="solid"/>
                </a:ln>
              </a:rPr>
            </a:br>
            <a:r>
              <a:rPr lang="ru-RU" b="1" dirty="0">
                <a:ln w="22225">
                  <a:solidFill>
                    <a:schemeClr val="accent2"/>
                  </a:solidFill>
                  <a:prstDash val="solid"/>
                </a:ln>
              </a:rPr>
              <a:t>Баскаков Василий</a:t>
            </a:r>
            <a:br>
              <a:rPr lang="ru-RU" b="1" dirty="0">
                <a:ln w="22225">
                  <a:solidFill>
                    <a:schemeClr val="accent2"/>
                  </a:solidFill>
                  <a:prstDash val="solid"/>
                </a:ln>
              </a:rPr>
            </a:br>
            <a:r>
              <a:rPr lang="ru-RU" b="1" dirty="0">
                <a:ln w="22225">
                  <a:solidFill>
                    <a:schemeClr val="accent2"/>
                  </a:solidFill>
                  <a:prstDash val="solid"/>
                </a:ln>
              </a:rPr>
              <a:t>Учащийся школы СОШ №21</a:t>
            </a:r>
            <a:br>
              <a:rPr lang="ru-RU" b="1" dirty="0">
                <a:ln w="22225">
                  <a:solidFill>
                    <a:schemeClr val="accent2"/>
                  </a:solidFill>
                  <a:prstDash val="solid"/>
                </a:ln>
              </a:rPr>
            </a:br>
            <a:r>
              <a:rPr lang="ru-RU" b="1" dirty="0">
                <a:ln w="22225">
                  <a:solidFill>
                    <a:schemeClr val="accent2"/>
                  </a:solidFill>
                  <a:prstDash val="solid"/>
                </a:ln>
              </a:rPr>
              <a:t>Год создания 2018</a:t>
            </a:r>
            <a:br>
              <a:rPr lang="ru-RU" b="1" dirty="0">
                <a:ln w="22225">
                  <a:solidFill>
                    <a:schemeClr val="accent2"/>
                  </a:solidFill>
                  <a:prstDash val="solid"/>
                </a:ln>
              </a:rPr>
            </a:br>
            <a:r>
              <a:rPr lang="ru-RU" b="1" dirty="0">
                <a:ln w="22225">
                  <a:solidFill>
                    <a:schemeClr val="accent2"/>
                  </a:solidFill>
                  <a:prstDash val="solid"/>
                </a:ln>
              </a:rPr>
              <a:t>Руководитель:</a:t>
            </a:r>
            <a:br>
              <a:rPr lang="ru-RU" b="1" dirty="0">
                <a:ln w="22225">
                  <a:solidFill>
                    <a:schemeClr val="accent2"/>
                  </a:solidFill>
                  <a:prstDash val="solid"/>
                </a:ln>
              </a:rPr>
            </a:br>
            <a:r>
              <a:rPr lang="ru-RU" b="1" dirty="0">
                <a:ln w="22225">
                  <a:solidFill>
                    <a:schemeClr val="accent2"/>
                  </a:solidFill>
                  <a:prstDash val="solid"/>
                </a:ln>
              </a:rPr>
              <a:t>Баскакова Юлия Валерьевна</a:t>
            </a:r>
            <a:br>
              <a:rPr lang="ru-RU" b="1" dirty="0">
                <a:ln w="22225">
                  <a:solidFill>
                    <a:schemeClr val="accent2"/>
                  </a:solidFill>
                  <a:prstDash val="solid"/>
                </a:ln>
              </a:rPr>
            </a:br>
            <a:r>
              <a:rPr lang="ru-RU" b="1" dirty="0">
                <a:ln w="22225">
                  <a:solidFill>
                    <a:schemeClr val="accent2"/>
                  </a:solidFill>
                  <a:prstDash val="solid"/>
                </a:ln>
                <a:solidFill>
                  <a:schemeClr val="accent2">
                    <a:lumMod val="40000"/>
                    <a:lumOff val="60000"/>
                  </a:schemeClr>
                </a:solidFill>
              </a:rPr>
              <a:t/>
            </a:r>
            <a:br>
              <a:rPr lang="ru-RU" b="1" dirty="0">
                <a:ln w="22225">
                  <a:solidFill>
                    <a:schemeClr val="accent2"/>
                  </a:solidFill>
                  <a:prstDash val="solid"/>
                </a:ln>
                <a:solidFill>
                  <a:schemeClr val="accent2">
                    <a:lumMod val="40000"/>
                    <a:lumOff val="60000"/>
                  </a:schemeClr>
                </a:solidFill>
              </a:rPr>
            </a:br>
            <a:endParaRPr lang="ru-RU" b="1" dirty="0">
              <a:ln w="22225">
                <a:solidFill>
                  <a:schemeClr val="accent2"/>
                </a:solidFill>
                <a:prstDash val="solid"/>
              </a:ln>
            </a:endParaRPr>
          </a:p>
        </p:txBody>
      </p:sp>
      <p:sp>
        <p:nvSpPr>
          <p:cNvPr id="3" name="Управляющая кнопка: &quot;На главную&quot; 2">
            <a:hlinkClick r:id="rId2" action="ppaction://hlinksldjump" highlightClick="1">
              <a:snd r:embed="rId3" name="push.wav"/>
            </a:hlinkClick>
            <a:extLst>
              <a:ext uri="{FF2B5EF4-FFF2-40B4-BE49-F238E27FC236}">
                <a16:creationId xmlns:a16="http://schemas.microsoft.com/office/drawing/2014/main" id="{A778387B-9E1E-45BA-8B12-83E82536654D}"/>
              </a:ext>
            </a:extLst>
          </p:cNvPr>
          <p:cNvSpPr/>
          <p:nvPr/>
        </p:nvSpPr>
        <p:spPr>
          <a:xfrm>
            <a:off x="0" y="0"/>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
        <p:nvSpPr>
          <p:cNvPr id="4" name="Прямоугольник 3">
            <a:extLst>
              <a:ext uri="{FF2B5EF4-FFF2-40B4-BE49-F238E27FC236}">
                <a16:creationId xmlns:a16="http://schemas.microsoft.com/office/drawing/2014/main" id="{7BB00208-63DA-48A0-9DB6-8982D705C1CB}"/>
              </a:ext>
            </a:extLst>
          </p:cNvPr>
          <p:cNvSpPr/>
          <p:nvPr/>
        </p:nvSpPr>
        <p:spPr>
          <a:xfrm>
            <a:off x="2919260" y="3327692"/>
            <a:ext cx="6907661" cy="2398854"/>
          </a:xfrm>
          <a:prstGeom prst="rect">
            <a:avLst/>
          </a:prstGeom>
          <a:noFill/>
        </p:spPr>
        <p:txBody>
          <a:bodyPr wrap="none" lIns="91440" tIns="45720" rIns="91440" bIns="45720">
            <a:prstTxWarp prst="textDeflateInflate">
              <a:avLst/>
            </a:prstTxWarp>
            <a:spAutoFit/>
          </a:bodyPr>
          <a:lstStyle/>
          <a:p>
            <a:pPr algn="ctr"/>
            <a:r>
              <a:rPr lang="ru-RU" sz="5400" b="1" cap="none" spc="0" dirty="0">
                <a:ln w="22225">
                  <a:solidFill>
                    <a:schemeClr val="accent2"/>
                  </a:solidFill>
                  <a:prstDash val="solid"/>
                </a:ln>
                <a:solidFill>
                  <a:schemeClr val="accent2">
                    <a:lumMod val="40000"/>
                    <a:lumOff val="60000"/>
                  </a:schemeClr>
                </a:solidFill>
                <a:effectLst/>
              </a:rPr>
              <a:t/>
            </a:r>
            <a:br>
              <a:rPr lang="ru-RU" sz="5400" b="1" cap="none" spc="0" dirty="0">
                <a:ln w="22225">
                  <a:solidFill>
                    <a:schemeClr val="accent2"/>
                  </a:solidFill>
                  <a:prstDash val="solid"/>
                </a:ln>
                <a:solidFill>
                  <a:schemeClr val="accent2">
                    <a:lumMod val="40000"/>
                    <a:lumOff val="60000"/>
                  </a:schemeClr>
                </a:solidFill>
                <a:effectLst/>
              </a:rPr>
            </a:br>
            <a:r>
              <a:rPr lang="ru-RU" sz="8800" b="1" cap="none" spc="0" dirty="0">
                <a:ln w="22225">
                  <a:solidFill>
                    <a:schemeClr val="accent2"/>
                  </a:solidFill>
                  <a:prstDash val="solid"/>
                </a:ln>
                <a:solidFill>
                  <a:schemeClr val="accent2">
                    <a:lumMod val="40000"/>
                    <a:lumOff val="60000"/>
                  </a:schemeClr>
                </a:solidFill>
                <a:effectLst/>
              </a:rPr>
              <a:t>Спасибо за внимание!</a:t>
            </a:r>
            <a:endParaRPr lang="ru-RU"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264807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2"/>
                                        </p:tgtEl>
                                        <p:attrNameLst>
                                          <p:attrName>style.color</p:attrName>
                                        </p:attrNameLst>
                                      </p:cBhvr>
                                      <p:to>
                                        <p:clrVal>
                                          <a:schemeClr val="accent2"/>
                                        </p:clrVal>
                                      </p:to>
                                    </p:set>
                                    <p:set>
                                      <p:cBhvr>
                                        <p:cTn id="7" dur="500" fill="hold"/>
                                        <p:tgtEl>
                                          <p:spTgt spid="2"/>
                                        </p:tgtEl>
                                        <p:attrNameLst>
                                          <p:attrName>fillcolor</p:attrName>
                                        </p:attrNameLst>
                                      </p:cBhvr>
                                      <p:to>
                                        <p:clrVal>
                                          <a:schemeClr val="accent2"/>
                                        </p:clrVal>
                                      </p:to>
                                    </p:set>
                                    <p:set>
                                      <p:cBhvr>
                                        <p:cTn id="8" dur="500" fill="hold"/>
                                        <p:tgtEl>
                                          <p:spTgt spid="2"/>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arn(inVertical)">
                                      <p:cBhvr>
                                        <p:cTn id="13"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3B07C46-61E8-4E90-996D-5BE9B53AC344}"/>
              </a:ext>
            </a:extLst>
          </p:cNvPr>
          <p:cNvSpPr>
            <a:spLocks noGrp="1"/>
          </p:cNvSpPr>
          <p:nvPr>
            <p:ph type="title"/>
          </p:nvPr>
        </p:nvSpPr>
        <p:spPr>
          <a:xfrm>
            <a:off x="831850" y="0"/>
            <a:ext cx="10515600" cy="949572"/>
          </a:xfrm>
        </p:spPr>
        <p:txBody>
          <a:bodyPr anchor="ctr"/>
          <a:lstStyle/>
          <a:p>
            <a:pPr algn="ctr"/>
            <a:r>
              <a:rPr lang="ru-RU" b="1" dirty="0">
                <a:ln w="22225">
                  <a:solidFill>
                    <a:schemeClr val="accent2"/>
                  </a:solidFill>
                  <a:prstDash val="solid"/>
                </a:ln>
                <a:solidFill>
                  <a:schemeClr val="accent2">
                    <a:lumMod val="40000"/>
                    <a:lumOff val="60000"/>
                  </a:schemeClr>
                </a:solidFill>
              </a:rPr>
              <a:t>Источники информации:</a:t>
            </a:r>
          </a:p>
        </p:txBody>
      </p:sp>
      <p:sp>
        <p:nvSpPr>
          <p:cNvPr id="3" name="Текст 2">
            <a:extLst>
              <a:ext uri="{FF2B5EF4-FFF2-40B4-BE49-F238E27FC236}">
                <a16:creationId xmlns:a16="http://schemas.microsoft.com/office/drawing/2014/main" id="{F008A5CB-2507-4AB0-8F7D-DDF614F7150F}"/>
              </a:ext>
            </a:extLst>
          </p:cNvPr>
          <p:cNvSpPr>
            <a:spLocks noGrp="1"/>
          </p:cNvSpPr>
          <p:nvPr>
            <p:ph type="body" idx="1"/>
          </p:nvPr>
        </p:nvSpPr>
        <p:spPr>
          <a:xfrm>
            <a:off x="394283" y="864066"/>
            <a:ext cx="11601974" cy="5889071"/>
          </a:xfrm>
        </p:spPr>
        <p:txBody>
          <a:bodyPr>
            <a:normAutofit/>
          </a:bodyPr>
          <a:lstStyle/>
          <a:p>
            <a:r>
              <a:rPr lang="en-US" sz="3200" dirty="0">
                <a:hlinkClick r:id="rId3"/>
              </a:rPr>
              <a:t>http://fit4brain.com/6754</a:t>
            </a:r>
            <a:endParaRPr lang="ru-RU" sz="3200" dirty="0"/>
          </a:p>
          <a:p>
            <a:r>
              <a:rPr lang="en-US" sz="3200" dirty="0">
                <a:hlinkClick r:id="rId4"/>
              </a:rPr>
              <a:t>https://</a:t>
            </a:r>
            <a:r>
              <a:rPr lang="en-US" sz="3200" dirty="0" smtClean="0">
                <a:hlinkClick r:id="rId4"/>
              </a:rPr>
              <a:t>ru.wikipedia.org/wiki/</a:t>
            </a:r>
            <a:r>
              <a:rPr lang="ru-RU" sz="3200" dirty="0" smtClean="0">
                <a:hlinkClick r:id="rId4"/>
              </a:rPr>
              <a:t>Достоевский, Фёдор Михайлович</a:t>
            </a:r>
            <a:endParaRPr lang="ru-RU" sz="3200" dirty="0"/>
          </a:p>
          <a:p>
            <a:r>
              <a:rPr lang="en-US" sz="3200" dirty="0">
                <a:hlinkClick r:id="rId5"/>
              </a:rPr>
              <a:t>https://azbyka.ru/fiction/1/dostoevskij-fedor-mixajlovich/</a:t>
            </a:r>
            <a:endParaRPr lang="ru-RU" sz="3200" dirty="0"/>
          </a:p>
          <a:p>
            <a:r>
              <a:rPr lang="en-US" sz="3200" dirty="0">
                <a:hlinkClick r:id="rId6"/>
              </a:rPr>
              <a:t>http://obrazovaka.ru/alpha/d/dostoevskij-fyodor-mixajlovich-dostoevsky-fyodor-mikhailovich</a:t>
            </a:r>
            <a:endParaRPr lang="ru-RU" sz="3200" dirty="0"/>
          </a:p>
          <a:p>
            <a:r>
              <a:rPr lang="en-US" sz="3200" dirty="0">
                <a:hlinkClick r:id="rId7"/>
              </a:rPr>
              <a:t>http://rushist.com/index.php/literary-articles/3755-dostoevskij-fedor-mikhajlovich-biografiya</a:t>
            </a:r>
            <a:endParaRPr lang="ru-RU" sz="3200" dirty="0"/>
          </a:p>
          <a:p>
            <a:r>
              <a:rPr lang="en-US" sz="3200" dirty="0">
                <a:hlinkClick r:id="rId8"/>
              </a:rPr>
              <a:t>http://al-shell.ru/dostoevskij-smert-pisatelya/</a:t>
            </a:r>
            <a:endParaRPr lang="ru-RU" sz="3200" dirty="0"/>
          </a:p>
          <a:p>
            <a:r>
              <a:rPr lang="en-US" sz="3200" dirty="0">
                <a:hlinkClick r:id="rId9"/>
              </a:rPr>
              <a:t>http://yablor.ru/blogs/tri-jeni-fmdostoevskogo/1469414</a:t>
            </a:r>
            <a:endParaRPr lang="ru-RU" sz="3200" dirty="0"/>
          </a:p>
          <a:p>
            <a:endParaRPr lang="ru-RU" sz="3200" dirty="0"/>
          </a:p>
        </p:txBody>
      </p:sp>
      <p:sp>
        <p:nvSpPr>
          <p:cNvPr id="4" name="Управляющая кнопка: &quot;На главную&quot; 3">
            <a:hlinkClick r:id="rId10" action="ppaction://hlinksldjump" highlightClick="1">
              <a:snd r:embed="rId11" name="push.wav"/>
            </a:hlinkClick>
            <a:extLst>
              <a:ext uri="{FF2B5EF4-FFF2-40B4-BE49-F238E27FC236}">
                <a16:creationId xmlns:a16="http://schemas.microsoft.com/office/drawing/2014/main" id="{A98EBE90-1B5C-4CE8-A7A6-075053E2BDC0}"/>
              </a:ext>
            </a:extLst>
          </p:cNvPr>
          <p:cNvSpPr/>
          <p:nvPr/>
        </p:nvSpPr>
        <p:spPr>
          <a:xfrm>
            <a:off x="0" y="0"/>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32892705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914AA6A-6578-43DA-8D5B-7D90B25EEDC1}"/>
              </a:ext>
            </a:extLst>
          </p:cNvPr>
          <p:cNvSpPr txBox="1"/>
          <p:nvPr/>
        </p:nvSpPr>
        <p:spPr>
          <a:xfrm>
            <a:off x="121920" y="174171"/>
            <a:ext cx="11878491" cy="4154984"/>
          </a:xfrm>
          <a:prstGeom prst="rect">
            <a:avLst/>
          </a:prstGeom>
          <a:noFill/>
        </p:spPr>
        <p:txBody>
          <a:bodyPr wrap="square" rtlCol="0">
            <a:spAutoFit/>
          </a:bodyPr>
          <a:lstStyle/>
          <a:p>
            <a:r>
              <a:rPr lang="ru-RU" sz="4400" i="1" dirty="0"/>
              <a:t>Цель презентации – рассказать о жизни, творчестве русского писателя Ф. М. Достоевского. Обобщить общую тему произведений Достоевского, заключить вывод о вкладе в развитие Отечественной литературы.</a:t>
            </a:r>
          </a:p>
        </p:txBody>
      </p:sp>
    </p:spTree>
    <p:extLst>
      <p:ext uri="{BB962C8B-B14F-4D97-AF65-F5344CB8AC3E}">
        <p14:creationId xmlns:p14="http://schemas.microsoft.com/office/powerpoint/2010/main" val="37317823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nodeType="afterEffect">
                                  <p:stCondLst>
                                    <p:cond delay="0"/>
                                  </p:stCondLst>
                                  <p:iterate type="lt">
                                    <p:tmPct val="4000"/>
                                  </p:iterate>
                                  <p:childTnLst>
                                    <p:set>
                                      <p:cBhvr override="childStyle">
                                        <p:cTn id="6" dur="500" fill="hold"/>
                                        <p:tgtEl>
                                          <p:spTgt spid="2">
                                            <p:txEl>
                                              <p:pRg st="0" end="0"/>
                                            </p:txEl>
                                          </p:spTgt>
                                        </p:tgtEl>
                                        <p:attrNameLst>
                                          <p:attrName>style.color</p:attrName>
                                        </p:attrNameLst>
                                      </p:cBhvr>
                                      <p:to>
                                        <p:clrVal>
                                          <a:srgbClr val="FF0000"/>
                                        </p:clrVal>
                                      </p:to>
                                    </p:set>
                                    <p:set>
                                      <p:cBhvr>
                                        <p:cTn id="7" dur="500" fill="hold"/>
                                        <p:tgtEl>
                                          <p:spTgt spid="2">
                                            <p:txEl>
                                              <p:pRg st="0" end="0"/>
                                            </p:txEl>
                                          </p:spTgt>
                                        </p:tgtEl>
                                        <p:attrNameLst>
                                          <p:attrName>fillcolor</p:attrName>
                                        </p:attrNameLst>
                                      </p:cBhvr>
                                      <p:to>
                                        <p:clrVal>
                                          <a:srgbClr val="FF0000"/>
                                        </p:clrVal>
                                      </p:to>
                                    </p:set>
                                    <p:set>
                                      <p:cBhvr>
                                        <p:cTn id="8" dur="500" fill="hold"/>
                                        <p:tgtEl>
                                          <p:spTgt spid="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0A884B-BB0D-442B-9305-4005FFF88845}"/>
              </a:ext>
            </a:extLst>
          </p:cNvPr>
          <p:cNvSpPr>
            <a:spLocks noGrp="1"/>
          </p:cNvSpPr>
          <p:nvPr>
            <p:ph type="title"/>
          </p:nvPr>
        </p:nvSpPr>
        <p:spPr>
          <a:xfrm>
            <a:off x="913701" y="1862597"/>
            <a:ext cx="10515600" cy="4861242"/>
          </a:xfrm>
        </p:spPr>
        <p:txBody>
          <a:bodyPr>
            <a:normAutofit fontScale="90000"/>
          </a:bodyPr>
          <a:lstStyle/>
          <a:p>
            <a:pPr algn="ctr"/>
            <a:r>
              <a:rPr lang="ru-RU" sz="3600" b="1" dirty="0">
                <a:ln w="22225">
                  <a:solidFill>
                    <a:schemeClr val="accent2"/>
                  </a:solidFill>
                  <a:prstDash val="solid"/>
                </a:ln>
                <a:solidFill>
                  <a:schemeClr val="accent2">
                    <a:lumMod val="40000"/>
                    <a:lumOff val="60000"/>
                  </a:schemeClr>
                </a:solidFill>
              </a:rPr>
              <a:t>СОДЕРЖАНИЕ:</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1. </a:t>
            </a:r>
            <a:r>
              <a:rPr lang="ru-RU" sz="3600" b="1" dirty="0">
                <a:ln w="22225">
                  <a:solidFill>
                    <a:schemeClr val="accent2"/>
                  </a:solidFill>
                  <a:prstDash val="solid"/>
                </a:ln>
                <a:solidFill>
                  <a:schemeClr val="accent2">
                    <a:lumMod val="40000"/>
                    <a:lumOff val="60000"/>
                  </a:schemeClr>
                </a:solidFill>
                <a:hlinkClick r:id="rId3" action="ppaction://hlinksldjump">
                  <a:snd r:embed="rId4" name="suction.wav"/>
                </a:hlinkClick>
              </a:rPr>
              <a:t>Биография</a:t>
            </a:r>
            <a:r>
              <a:rPr lang="ru-RU" sz="3600" b="1" dirty="0">
                <a:ln w="22225">
                  <a:solidFill>
                    <a:schemeClr val="accent2"/>
                  </a:solidFill>
                  <a:prstDash val="solid"/>
                </a:ln>
                <a:solidFill>
                  <a:schemeClr val="accent2">
                    <a:lumMod val="40000"/>
                    <a:lumOff val="60000"/>
                  </a:schemeClr>
                </a:solidFill>
              </a:rPr>
              <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2. </a:t>
            </a:r>
            <a:r>
              <a:rPr lang="ru-RU" sz="3600" b="1" dirty="0">
                <a:ln w="22225">
                  <a:solidFill>
                    <a:schemeClr val="accent2"/>
                  </a:solidFill>
                  <a:prstDash val="solid"/>
                </a:ln>
                <a:solidFill>
                  <a:schemeClr val="accent2">
                    <a:lumMod val="40000"/>
                    <a:lumOff val="60000"/>
                  </a:schemeClr>
                </a:solidFill>
                <a:hlinkClick r:id="rId5" action="ppaction://hlinksldjump">
                  <a:snd r:embed="rId4" name="suction.wav"/>
                </a:hlinkClick>
              </a:rPr>
              <a:t>Фотографии Ф. М. Достоевского</a:t>
            </a:r>
            <a:r>
              <a:rPr lang="ru-RU" sz="3600" b="1" dirty="0">
                <a:ln w="22225">
                  <a:solidFill>
                    <a:schemeClr val="accent2"/>
                  </a:solidFill>
                  <a:prstDash val="solid"/>
                </a:ln>
                <a:solidFill>
                  <a:schemeClr val="accent2">
                    <a:lumMod val="40000"/>
                    <a:lumOff val="60000"/>
                  </a:schemeClr>
                </a:solidFill>
              </a:rPr>
              <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3. </a:t>
            </a:r>
            <a:r>
              <a:rPr lang="ru-RU" sz="3600" b="1" dirty="0">
                <a:ln w="22225">
                  <a:solidFill>
                    <a:schemeClr val="accent2"/>
                  </a:solidFill>
                  <a:prstDash val="solid"/>
                </a:ln>
                <a:solidFill>
                  <a:schemeClr val="accent2">
                    <a:lumMod val="40000"/>
                    <a:lumOff val="60000"/>
                  </a:schemeClr>
                </a:solidFill>
                <a:hlinkClick r:id="rId6" action="ppaction://hlinksldjump">
                  <a:snd r:embed="rId4" name="suction.wav"/>
                </a:hlinkClick>
              </a:rPr>
              <a:t>Отец </a:t>
            </a:r>
            <a:r>
              <a:rPr lang="ru-RU" sz="3600" b="1" dirty="0" smtClean="0">
                <a:ln w="22225">
                  <a:solidFill>
                    <a:schemeClr val="accent2"/>
                  </a:solidFill>
                  <a:prstDash val="solid"/>
                </a:ln>
                <a:solidFill>
                  <a:schemeClr val="accent2">
                    <a:lumMod val="40000"/>
                    <a:lumOff val="60000"/>
                  </a:schemeClr>
                </a:solidFill>
                <a:hlinkClick r:id="rId6" action="ppaction://hlinksldjump">
                  <a:snd r:embed="rId4" name="suction.wav"/>
                </a:hlinkClick>
              </a:rPr>
              <a:t>Достоевского</a:t>
            </a:r>
            <a:r>
              <a:rPr lang="ru-RU" sz="3600" b="1" dirty="0">
                <a:ln w="22225">
                  <a:solidFill>
                    <a:schemeClr val="accent2"/>
                  </a:solidFill>
                  <a:prstDash val="solid"/>
                </a:ln>
                <a:solidFill>
                  <a:schemeClr val="accent2">
                    <a:lumMod val="40000"/>
                    <a:lumOff val="60000"/>
                  </a:schemeClr>
                </a:solidFill>
              </a:rPr>
              <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4. </a:t>
            </a:r>
            <a:r>
              <a:rPr lang="ru-RU" sz="3600" b="1" dirty="0">
                <a:ln w="22225">
                  <a:solidFill>
                    <a:schemeClr val="accent2"/>
                  </a:solidFill>
                  <a:prstDash val="solid"/>
                </a:ln>
                <a:solidFill>
                  <a:schemeClr val="accent2">
                    <a:lumMod val="40000"/>
                    <a:lumOff val="60000"/>
                  </a:schemeClr>
                </a:solidFill>
                <a:hlinkClick r:id="rId7" action="ppaction://hlinksldjump">
                  <a:snd r:embed="rId4" name="suction.wav"/>
                </a:hlinkClick>
              </a:rPr>
              <a:t>Мама Достоевского</a:t>
            </a:r>
            <a:r>
              <a:rPr lang="ru-RU" sz="3600" b="1" dirty="0">
                <a:ln w="22225">
                  <a:solidFill>
                    <a:schemeClr val="accent2"/>
                  </a:solidFill>
                  <a:prstDash val="solid"/>
                </a:ln>
                <a:solidFill>
                  <a:schemeClr val="accent2">
                    <a:lumMod val="40000"/>
                    <a:lumOff val="60000"/>
                  </a:schemeClr>
                </a:solidFill>
              </a:rPr>
              <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5. </a:t>
            </a:r>
            <a:r>
              <a:rPr lang="ru-RU" sz="3600" b="1" dirty="0">
                <a:ln w="22225">
                  <a:solidFill>
                    <a:schemeClr val="accent2"/>
                  </a:solidFill>
                  <a:prstDash val="solid"/>
                </a:ln>
                <a:solidFill>
                  <a:schemeClr val="accent2">
                    <a:lumMod val="40000"/>
                    <a:lumOff val="60000"/>
                  </a:schemeClr>
                </a:solidFill>
                <a:hlinkClick r:id="rId8" action="ppaction://hlinksldjump">
                  <a:snd r:embed="rId4" name="suction.wav"/>
                </a:hlinkClick>
              </a:rPr>
              <a:t>Жёны Достоевского</a:t>
            </a:r>
            <a:r>
              <a:rPr lang="ru-RU" sz="3600" b="1" dirty="0">
                <a:ln w="22225">
                  <a:solidFill>
                    <a:schemeClr val="accent2"/>
                  </a:solidFill>
                  <a:prstDash val="solid"/>
                </a:ln>
                <a:solidFill>
                  <a:schemeClr val="accent2">
                    <a:lumMod val="40000"/>
                    <a:lumOff val="60000"/>
                  </a:schemeClr>
                </a:solidFill>
              </a:rPr>
              <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6. </a:t>
            </a:r>
            <a:r>
              <a:rPr lang="ru-RU" sz="3600" b="1" dirty="0">
                <a:ln w="22225">
                  <a:solidFill>
                    <a:schemeClr val="accent2"/>
                  </a:solidFill>
                  <a:prstDash val="solid"/>
                </a:ln>
                <a:solidFill>
                  <a:schemeClr val="accent2">
                    <a:lumMod val="40000"/>
                    <a:lumOff val="60000"/>
                  </a:schemeClr>
                </a:solidFill>
                <a:hlinkClick r:id="rId9" action="ppaction://hlinksldjump">
                  <a:snd r:embed="rId4" name="suction.wav"/>
                </a:hlinkClick>
              </a:rPr>
              <a:t>Тюремное заключение</a:t>
            </a:r>
            <a:r>
              <a:rPr lang="ru-RU" sz="3600" b="1" dirty="0">
                <a:ln w="22225">
                  <a:solidFill>
                    <a:schemeClr val="accent2"/>
                  </a:solidFill>
                  <a:prstDash val="solid"/>
                </a:ln>
                <a:solidFill>
                  <a:schemeClr val="accent2">
                    <a:lumMod val="40000"/>
                    <a:lumOff val="60000"/>
                  </a:schemeClr>
                </a:solidFill>
              </a:rPr>
              <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7. </a:t>
            </a:r>
            <a:r>
              <a:rPr lang="ru-RU" sz="3600" b="1" dirty="0">
                <a:ln w="22225">
                  <a:solidFill>
                    <a:schemeClr val="accent2"/>
                  </a:solidFill>
                  <a:prstDash val="solid"/>
                </a:ln>
                <a:solidFill>
                  <a:schemeClr val="accent2">
                    <a:lumMod val="40000"/>
                    <a:lumOff val="60000"/>
                  </a:schemeClr>
                </a:solidFill>
                <a:hlinkClick r:id="rId10" action="ppaction://hlinksldjump">
                  <a:snd r:embed="rId4" name="suction.wav"/>
                </a:hlinkClick>
              </a:rPr>
              <a:t>Творческий путь</a:t>
            </a:r>
            <a:r>
              <a:rPr lang="ru-RU" sz="3600" b="1" dirty="0">
                <a:ln w="22225">
                  <a:solidFill>
                    <a:schemeClr val="accent2"/>
                  </a:solidFill>
                  <a:prstDash val="solid"/>
                </a:ln>
                <a:solidFill>
                  <a:schemeClr val="accent2">
                    <a:lumMod val="40000"/>
                    <a:lumOff val="60000"/>
                  </a:schemeClr>
                </a:solidFill>
              </a:rPr>
              <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8. </a:t>
            </a:r>
            <a:r>
              <a:rPr lang="ru-RU" sz="3600" b="1" dirty="0">
                <a:ln w="22225">
                  <a:solidFill>
                    <a:schemeClr val="accent2"/>
                  </a:solidFill>
                  <a:prstDash val="solid"/>
                </a:ln>
                <a:solidFill>
                  <a:schemeClr val="accent2">
                    <a:lumMod val="40000"/>
                    <a:lumOff val="60000"/>
                  </a:schemeClr>
                </a:solidFill>
                <a:hlinkClick r:id="rId11" action="ppaction://hlinksldjump">
                  <a:snd r:embed="rId4" name="suction.wav"/>
                </a:hlinkClick>
              </a:rPr>
              <a:t>Самые известные произведения</a:t>
            </a:r>
            <a:r>
              <a:rPr lang="ru-RU" sz="3600" b="1" dirty="0">
                <a:ln w="22225">
                  <a:solidFill>
                    <a:schemeClr val="accent2"/>
                  </a:solidFill>
                  <a:prstDash val="solid"/>
                </a:ln>
                <a:solidFill>
                  <a:schemeClr val="accent2">
                    <a:lumMod val="40000"/>
                    <a:lumOff val="60000"/>
                  </a:schemeClr>
                </a:solidFill>
              </a:rPr>
              <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9. </a:t>
            </a:r>
            <a:r>
              <a:rPr lang="ru-RU" sz="3600" b="1" dirty="0">
                <a:ln w="22225">
                  <a:solidFill>
                    <a:schemeClr val="accent2"/>
                  </a:solidFill>
                  <a:prstDash val="solid"/>
                </a:ln>
                <a:solidFill>
                  <a:schemeClr val="accent2">
                    <a:lumMod val="40000"/>
                    <a:lumOff val="60000"/>
                  </a:schemeClr>
                </a:solidFill>
                <a:hlinkClick r:id="rId12" action="ppaction://hlinksldjump">
                  <a:snd r:embed="rId4" name="suction.wav"/>
                </a:hlinkClick>
              </a:rPr>
              <a:t>Общая тема произведений</a:t>
            </a:r>
            <a:r>
              <a:rPr lang="ru-RU" sz="3600" b="1" dirty="0">
                <a:ln w="22225">
                  <a:solidFill>
                    <a:schemeClr val="accent2"/>
                  </a:solidFill>
                  <a:prstDash val="solid"/>
                </a:ln>
                <a:solidFill>
                  <a:schemeClr val="accent2">
                    <a:lumMod val="40000"/>
                    <a:lumOff val="60000"/>
                  </a:schemeClr>
                </a:solidFill>
              </a:rPr>
              <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10.</a:t>
            </a:r>
            <a:r>
              <a:rPr lang="ru-RU" sz="3600" b="1" dirty="0">
                <a:ln w="22225">
                  <a:solidFill>
                    <a:schemeClr val="accent2"/>
                  </a:solidFill>
                  <a:prstDash val="solid"/>
                </a:ln>
                <a:solidFill>
                  <a:schemeClr val="accent2">
                    <a:lumMod val="40000"/>
                    <a:lumOff val="60000"/>
                  </a:schemeClr>
                </a:solidFill>
                <a:hlinkClick r:id="rId13" action="ppaction://hlinksldjump">
                  <a:snd r:embed="rId4" name="suction.wav"/>
                </a:hlinkClick>
              </a:rPr>
              <a:t>Цитаты</a:t>
            </a:r>
            <a:r>
              <a:rPr lang="ru-RU" sz="3600" b="1" dirty="0">
                <a:ln w="22225">
                  <a:solidFill>
                    <a:schemeClr val="accent2"/>
                  </a:solidFill>
                  <a:prstDash val="solid"/>
                </a:ln>
                <a:solidFill>
                  <a:schemeClr val="accent2">
                    <a:lumMod val="40000"/>
                    <a:lumOff val="60000"/>
                  </a:schemeClr>
                </a:solidFill>
              </a:rPr>
              <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11. </a:t>
            </a:r>
            <a:r>
              <a:rPr lang="ru-RU" sz="3600" b="1" dirty="0">
                <a:ln w="22225">
                  <a:solidFill>
                    <a:schemeClr val="accent2"/>
                  </a:solidFill>
                  <a:prstDash val="solid"/>
                </a:ln>
                <a:solidFill>
                  <a:schemeClr val="accent2">
                    <a:lumMod val="40000"/>
                    <a:lumOff val="60000"/>
                  </a:schemeClr>
                </a:solidFill>
                <a:hlinkClick r:id="rId14" action="ppaction://hlinksldjump">
                  <a:snd r:embed="rId4" name="suction.wav"/>
                </a:hlinkClick>
              </a:rPr>
              <a:t>Значение произведений</a:t>
            </a:r>
            <a:r>
              <a:rPr lang="ru-RU" sz="3600" b="1" dirty="0">
                <a:ln w="22225">
                  <a:solidFill>
                    <a:schemeClr val="accent2"/>
                  </a:solidFill>
                  <a:prstDash val="solid"/>
                </a:ln>
                <a:solidFill>
                  <a:schemeClr val="accent2">
                    <a:lumMod val="40000"/>
                    <a:lumOff val="60000"/>
                  </a:schemeClr>
                </a:solidFill>
              </a:rPr>
              <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12. </a:t>
            </a:r>
            <a:r>
              <a:rPr lang="ru-RU" sz="3600" b="1" dirty="0">
                <a:ln w="22225">
                  <a:solidFill>
                    <a:schemeClr val="accent2"/>
                  </a:solidFill>
                  <a:prstDash val="solid"/>
                </a:ln>
                <a:solidFill>
                  <a:schemeClr val="accent2">
                    <a:lumMod val="40000"/>
                    <a:lumOff val="60000"/>
                  </a:schemeClr>
                </a:solidFill>
                <a:hlinkClick r:id="rId15" action="ppaction://hlinksldjump">
                  <a:snd r:embed="rId4" name="suction.wav"/>
                </a:hlinkClick>
              </a:rPr>
              <a:t>Последние дни жизни</a:t>
            </a:r>
            <a:r>
              <a:rPr lang="ru-RU" sz="3600" b="1" dirty="0">
                <a:ln w="22225">
                  <a:solidFill>
                    <a:schemeClr val="accent2"/>
                  </a:solidFill>
                  <a:prstDash val="solid"/>
                </a:ln>
                <a:solidFill>
                  <a:schemeClr val="accent2">
                    <a:lumMod val="40000"/>
                    <a:lumOff val="60000"/>
                  </a:schemeClr>
                </a:solidFill>
              </a:rPr>
              <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13. </a:t>
            </a:r>
            <a:r>
              <a:rPr lang="ru-RU" sz="3600" b="1" dirty="0">
                <a:ln w="22225">
                  <a:solidFill>
                    <a:schemeClr val="accent2"/>
                  </a:solidFill>
                  <a:prstDash val="solid"/>
                </a:ln>
                <a:solidFill>
                  <a:schemeClr val="accent2">
                    <a:lumMod val="40000"/>
                    <a:lumOff val="60000"/>
                  </a:schemeClr>
                </a:solidFill>
                <a:hlinkClick r:id="rId16" action="ppaction://hlinksldjump">
                  <a:snd r:embed="rId4" name="suction.wav"/>
                </a:hlinkClick>
              </a:rPr>
              <a:t>Кто выполнил презентацию</a:t>
            </a:r>
            <a:r>
              <a:rPr lang="ru-RU" sz="3600" b="1" dirty="0">
                <a:ln w="22225">
                  <a:solidFill>
                    <a:schemeClr val="accent2"/>
                  </a:solidFill>
                  <a:prstDash val="solid"/>
                </a:ln>
                <a:solidFill>
                  <a:schemeClr val="accent2">
                    <a:lumMod val="40000"/>
                    <a:lumOff val="60000"/>
                  </a:schemeClr>
                </a:solidFill>
              </a:rPr>
              <a:t/>
            </a:r>
            <a:br>
              <a:rPr lang="ru-RU" sz="3600" b="1" dirty="0">
                <a:ln w="22225">
                  <a:solidFill>
                    <a:schemeClr val="accent2"/>
                  </a:solidFill>
                  <a:prstDash val="solid"/>
                </a:ln>
                <a:solidFill>
                  <a:schemeClr val="accent2">
                    <a:lumMod val="40000"/>
                    <a:lumOff val="60000"/>
                  </a:schemeClr>
                </a:solidFill>
              </a:rPr>
            </a:br>
            <a:r>
              <a:rPr lang="ru-RU" sz="3600" b="1" dirty="0">
                <a:ln w="22225">
                  <a:solidFill>
                    <a:schemeClr val="accent2"/>
                  </a:solidFill>
                  <a:prstDash val="solid"/>
                </a:ln>
                <a:solidFill>
                  <a:schemeClr val="accent2">
                    <a:lumMod val="40000"/>
                    <a:lumOff val="60000"/>
                  </a:schemeClr>
                </a:solidFill>
              </a:rPr>
              <a:t>14. </a:t>
            </a:r>
            <a:r>
              <a:rPr lang="ru-RU" sz="3600" b="1" dirty="0">
                <a:ln w="22225">
                  <a:solidFill>
                    <a:schemeClr val="accent2"/>
                  </a:solidFill>
                  <a:prstDash val="solid"/>
                </a:ln>
                <a:solidFill>
                  <a:schemeClr val="accent2">
                    <a:lumMod val="40000"/>
                    <a:lumOff val="60000"/>
                  </a:schemeClr>
                </a:solidFill>
                <a:hlinkClick r:id="rId17" action="ppaction://hlinksldjump">
                  <a:snd r:embed="rId4" name="suction.wav"/>
                </a:hlinkClick>
              </a:rPr>
              <a:t>Источники информации</a:t>
            </a:r>
            <a:r>
              <a:rPr lang="ru-RU" b="1" dirty="0">
                <a:ln w="22225">
                  <a:solidFill>
                    <a:schemeClr val="accent2"/>
                  </a:solidFill>
                  <a:prstDash val="solid"/>
                </a:ln>
                <a:solidFill>
                  <a:schemeClr val="accent2">
                    <a:lumMod val="40000"/>
                    <a:lumOff val="60000"/>
                  </a:schemeClr>
                </a:solidFill>
              </a:rPr>
              <a:t/>
            </a:r>
            <a:br>
              <a:rPr lang="ru-RU" b="1" dirty="0">
                <a:ln w="22225">
                  <a:solidFill>
                    <a:schemeClr val="accent2"/>
                  </a:solidFill>
                  <a:prstDash val="solid"/>
                </a:ln>
                <a:solidFill>
                  <a:schemeClr val="accent2">
                    <a:lumMod val="40000"/>
                    <a:lumOff val="60000"/>
                  </a:schemeClr>
                </a:solidFill>
              </a:rPr>
            </a:br>
            <a:r>
              <a:rPr lang="ru-RU" b="1" dirty="0">
                <a:ln w="22225">
                  <a:solidFill>
                    <a:schemeClr val="accent2"/>
                  </a:solidFill>
                  <a:prstDash val="solid"/>
                </a:ln>
                <a:solidFill>
                  <a:schemeClr val="accent2">
                    <a:lumMod val="40000"/>
                    <a:lumOff val="60000"/>
                  </a:schemeClr>
                </a:solidFill>
              </a:rPr>
              <a:t/>
            </a:r>
            <a:br>
              <a:rPr lang="ru-RU" b="1" dirty="0">
                <a:ln w="22225">
                  <a:solidFill>
                    <a:schemeClr val="accent2"/>
                  </a:solidFill>
                  <a:prstDash val="solid"/>
                </a:ln>
                <a:solidFill>
                  <a:schemeClr val="accent2">
                    <a:lumMod val="40000"/>
                    <a:lumOff val="60000"/>
                  </a:schemeClr>
                </a:solidFill>
              </a:rPr>
            </a:br>
            <a:r>
              <a:rPr lang="ru-RU" b="1" dirty="0"/>
              <a:t/>
            </a:r>
            <a:br>
              <a:rPr lang="ru-RU" b="1" dirty="0"/>
            </a:br>
            <a:endParaRPr lang="ru-RU" b="1" dirty="0"/>
          </a:p>
        </p:txBody>
      </p:sp>
    </p:spTree>
    <p:extLst>
      <p:ext uri="{BB962C8B-B14F-4D97-AF65-F5344CB8AC3E}">
        <p14:creationId xmlns:p14="http://schemas.microsoft.com/office/powerpoint/2010/main" val="576729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166C424-FB1D-45E3-863D-5AE32E1CAD62}"/>
              </a:ext>
            </a:extLst>
          </p:cNvPr>
          <p:cNvSpPr>
            <a:spLocks noGrp="1"/>
          </p:cNvSpPr>
          <p:nvPr>
            <p:ph type="title"/>
          </p:nvPr>
        </p:nvSpPr>
        <p:spPr>
          <a:xfrm>
            <a:off x="838200" y="-61595"/>
            <a:ext cx="10515600" cy="1325563"/>
          </a:xfrm>
        </p:spPr>
        <p:txBody>
          <a:bodyPr/>
          <a:lstStyle/>
          <a:p>
            <a:pPr algn="ctr"/>
            <a:r>
              <a:rPr lang="ru-RU" dirty="0">
                <a:solidFill>
                  <a:srgbClr val="FF0000"/>
                </a:solidFill>
              </a:rPr>
              <a:t>Биография</a:t>
            </a:r>
          </a:p>
        </p:txBody>
      </p:sp>
      <p:sp>
        <p:nvSpPr>
          <p:cNvPr id="4" name="TextBox 3">
            <a:extLst>
              <a:ext uri="{FF2B5EF4-FFF2-40B4-BE49-F238E27FC236}">
                <a16:creationId xmlns:a16="http://schemas.microsoft.com/office/drawing/2014/main" id="{49478FB0-07C6-4DAA-935B-16CE71D99808}"/>
              </a:ext>
            </a:extLst>
          </p:cNvPr>
          <p:cNvSpPr txBox="1"/>
          <p:nvPr/>
        </p:nvSpPr>
        <p:spPr>
          <a:xfrm>
            <a:off x="269965" y="931817"/>
            <a:ext cx="11652069" cy="1569660"/>
          </a:xfrm>
          <a:prstGeom prst="rect">
            <a:avLst/>
          </a:prstGeom>
          <a:noFill/>
        </p:spPr>
        <p:txBody>
          <a:bodyPr wrap="square" rtlCol="0">
            <a:spAutoFit/>
          </a:bodyPr>
          <a:lstStyle/>
          <a:p>
            <a:r>
              <a:rPr lang="ru-RU" b="1" dirty="0"/>
              <a:t>Фёдор Михайлович Достоевский (род. 11 ноября 1821 года). Детство Фёдора Михайловича Достоевского прошло в большой семье, которая принадлежала к дворянскому классу. Он был вторым из семи детей. Отец семейства – Михаил Андреевич Достоевский работал в больнице для малоимущих. Мать – Мария Фёдоровна Достоевская происходила из купеческого рода</a:t>
            </a:r>
            <a:r>
              <a:rPr lang="ru-RU" sz="2400" dirty="0"/>
              <a:t/>
            </a:r>
            <a:br>
              <a:rPr lang="ru-RU" sz="2400" dirty="0"/>
            </a:br>
            <a:endParaRPr lang="ru-RU" sz="2400" dirty="0"/>
          </a:p>
        </p:txBody>
      </p:sp>
      <p:sp>
        <p:nvSpPr>
          <p:cNvPr id="5" name="TextBox 4">
            <a:extLst>
              <a:ext uri="{FF2B5EF4-FFF2-40B4-BE49-F238E27FC236}">
                <a16:creationId xmlns:a16="http://schemas.microsoft.com/office/drawing/2014/main" id="{1932B50F-9FE7-451C-9AA6-18147D800463}"/>
              </a:ext>
            </a:extLst>
          </p:cNvPr>
          <p:cNvSpPr txBox="1"/>
          <p:nvPr/>
        </p:nvSpPr>
        <p:spPr>
          <a:xfrm>
            <a:off x="5188198" y="2072075"/>
            <a:ext cx="3544388" cy="769441"/>
          </a:xfrm>
          <a:prstGeom prst="rect">
            <a:avLst/>
          </a:prstGeom>
          <a:noFill/>
        </p:spPr>
        <p:txBody>
          <a:bodyPr wrap="square" rtlCol="0">
            <a:spAutoFit/>
          </a:bodyPr>
          <a:lstStyle/>
          <a:p>
            <a:r>
              <a:rPr lang="ru-RU" sz="4400" dirty="0">
                <a:solidFill>
                  <a:srgbClr val="FF0000"/>
                </a:solidFill>
              </a:rPr>
              <a:t>Юность</a:t>
            </a:r>
            <a:endParaRPr lang="ru-RU" dirty="0">
              <a:solidFill>
                <a:srgbClr val="FF0000"/>
              </a:solidFill>
            </a:endParaRPr>
          </a:p>
        </p:txBody>
      </p:sp>
      <p:sp>
        <p:nvSpPr>
          <p:cNvPr id="9" name="TextBox 8">
            <a:extLst>
              <a:ext uri="{FF2B5EF4-FFF2-40B4-BE49-F238E27FC236}">
                <a16:creationId xmlns:a16="http://schemas.microsoft.com/office/drawing/2014/main" id="{5E88E956-AB21-487F-8A81-FAE4F6B52A1D}"/>
              </a:ext>
            </a:extLst>
          </p:cNvPr>
          <p:cNvSpPr txBox="1"/>
          <p:nvPr/>
        </p:nvSpPr>
        <p:spPr>
          <a:xfrm>
            <a:off x="43542" y="2803650"/>
            <a:ext cx="12148458" cy="4093428"/>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r>
              <a:rPr lang="ru-RU" sz="1500" b="1" dirty="0"/>
              <a:t>Когда Достоевскому было 16 лет, его мать умерла от чахотки, и отец отправил старших сыновей, Михаила и Фёдора, в пансион К. Ф. Костомарова в Петербурге для подготовки к поступлению в Главное инженерное училище. Михаил и Фёдор Достоевские желали заниматься литературой, однако отец считал, что труд писателя не сможет обеспечить будущее старших сыновей, и настоял на их поступлении в инженерное училище, служба по окончании которого гарантировала материальное благополучие. В «Дневнике писателя» Достоевский вспоминал, как по дороге в Петербург с братом «мечтали мы только о поэзии и о поэтах», «а я беспрерывно в уме сочинял роман из венецианской жизни».</a:t>
            </a:r>
          </a:p>
          <a:p>
            <a:pPr algn="ctr"/>
            <a:r>
              <a:rPr lang="ru-RU" sz="1500" b="1" dirty="0"/>
              <a:t> </a:t>
            </a:r>
            <a:r>
              <a:rPr lang="ru-RU" sz="2400" b="1" dirty="0">
                <a:solidFill>
                  <a:srgbClr val="FF0000"/>
                </a:solidFill>
              </a:rPr>
              <a:t>Инженерное училище</a:t>
            </a:r>
          </a:p>
          <a:p>
            <a:pPr algn="ctr"/>
            <a:endParaRPr lang="ru-RU" sz="2000" b="1" dirty="0">
              <a:solidFill>
                <a:srgbClr val="FF0000"/>
              </a:solidFill>
            </a:endParaRPr>
          </a:p>
          <a:p>
            <a:r>
              <a:rPr lang="ru-RU" sz="1400" b="1" dirty="0"/>
              <a:t>Учёба в училище тяготила юношу, который не испытывал никакого призвания к будущей службе. Всё своё свободное от занятий время Достоевский уделял чтению сочинений Гомера, Корнеля, Расина, Бальзака, Гюго, Гёте, Гофмана, Шиллера, Шекспира, Байрона, а из русских авторов Державина, Лермонтова, Гоголя, и знал наизусть почти все произведения Пушкина. Согласно воспоминаниям русского географа </a:t>
            </a:r>
            <a:r>
              <a:rPr lang="ru-RU" sz="1400" b="1" dirty="0"/>
              <a:t>Семёнова</a:t>
            </a:r>
            <a:r>
              <a:rPr lang="ru-RU" sz="1400" b="1" dirty="0"/>
              <a:t>-Тян-Шанского, Достоевский был «образованнее многих русских литераторов своего времени, как, например, Некрасова, Панаева, Григоровича, Плещеева и даже самого Гоголя». Вдохновлённый прочитанным, юноша по ночам осуществлял собственные первые шаги в литературном творчестве. Осенью 1838 года товарищи по учёбе в Инженерном училище под влиянием Достоевского организовали литературный кружок, в который вошли И. И. </a:t>
            </a:r>
            <a:r>
              <a:rPr lang="ru-RU" sz="1400" b="1" dirty="0"/>
              <a:t>Бережецкий</a:t>
            </a:r>
            <a:r>
              <a:rPr lang="ru-RU" sz="1400" b="1" dirty="0"/>
              <a:t>, Н. И. </a:t>
            </a:r>
            <a:r>
              <a:rPr lang="ru-RU" sz="1400" b="1" dirty="0"/>
              <a:t>Витковский</a:t>
            </a:r>
            <a:r>
              <a:rPr lang="ru-RU" sz="1400" b="1" dirty="0"/>
              <a:t>, А. Н. Бекетов и Д. В. Григорович. По окончании училища в 1843 году Достоевский был зачислен полевым инженером-подпоручиком в Петербургскую инженерную команду, но уже в начале лета следующего года, решив всецело посвятить себя литературе, подал в отставку и 19 октября 1844 года получил увольнение от военной службы в чине поручика.</a:t>
            </a:r>
          </a:p>
        </p:txBody>
      </p:sp>
      <p:sp>
        <p:nvSpPr>
          <p:cNvPr id="3" name="Управляющая кнопка: &quot;На главную&quot; 2">
            <a:hlinkClick r:id="rId3" action="ppaction://hlinksldjump" highlightClick="1">
              <a:snd r:embed="rId4" name="push.wav"/>
            </a:hlinkClick>
            <a:extLst>
              <a:ext uri="{FF2B5EF4-FFF2-40B4-BE49-F238E27FC236}">
                <a16:creationId xmlns:a16="http://schemas.microsoft.com/office/drawing/2014/main" id="{E2FA3EEB-526D-4ED8-9DF1-26F78EB748AC}"/>
              </a:ext>
            </a:extLst>
          </p:cNvPr>
          <p:cNvSpPr/>
          <p:nvPr/>
        </p:nvSpPr>
        <p:spPr>
          <a:xfrm>
            <a:off x="0" y="0"/>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18801783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fade">
                                      <p:cBhvr>
                                        <p:cTn id="14" dur="2000"/>
                                        <p:tgtEl>
                                          <p:spTgt spid="9">
                                            <p:txEl>
                                              <p:pRg st="0" end="0"/>
                                            </p:txEl>
                                          </p:spTgt>
                                        </p:tgtEl>
                                      </p:cBhvr>
                                    </p:animEffect>
                                    <p:anim calcmode="lin" valueType="num">
                                      <p:cBhvr>
                                        <p:cTn id="15" dur="2000" fill="hold"/>
                                        <p:tgtEl>
                                          <p:spTgt spid="9">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9">
                                            <p:txEl>
                                              <p:pRg st="0" end="0"/>
                                            </p:txEl>
                                          </p:spTgt>
                                        </p:tgtEl>
                                        <p:attrNameLst>
                                          <p:attrName>ppt_h</p:attrName>
                                        </p:attrNameLst>
                                      </p:cBhvr>
                                      <p:tavLst>
                                        <p:tav tm="0">
                                          <p:val>
                                            <p:strVal val="#ppt_h"/>
                                          </p:val>
                                        </p:tav>
                                        <p:tav tm="100000">
                                          <p:val>
                                            <p:strVal val="#ppt_h"/>
                                          </p:val>
                                        </p:tav>
                                      </p:tavLst>
                                    </p:anim>
                                  </p:childTnLst>
                                </p:cTn>
                              </p:par>
                              <p:par>
                                <p:cTn id="17" presetID="45" presetClass="entr" presetSubtype="0" fill="hold" nodeType="with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fade">
                                      <p:cBhvr>
                                        <p:cTn id="19" dur="2000"/>
                                        <p:tgtEl>
                                          <p:spTgt spid="9">
                                            <p:txEl>
                                              <p:pRg st="1" end="1"/>
                                            </p:txEl>
                                          </p:spTgt>
                                        </p:tgtEl>
                                      </p:cBhvr>
                                    </p:animEffect>
                                    <p:anim calcmode="lin" valueType="num">
                                      <p:cBhvr>
                                        <p:cTn id="20" dur="2000" fill="hold"/>
                                        <p:tgtEl>
                                          <p:spTgt spid="9">
                                            <p:txEl>
                                              <p:pRg st="1" end="1"/>
                                            </p:txEl>
                                          </p:spTgt>
                                        </p:tgtEl>
                                        <p:attrNameLst>
                                          <p:attrName>ppt_w</p:attrName>
                                        </p:attrNameLst>
                                      </p:cBhvr>
                                      <p:tavLst>
                                        <p:tav tm="0" fmla="#ppt_w*sin(2.5*pi*$)">
                                          <p:val>
                                            <p:fltVal val="0"/>
                                          </p:val>
                                        </p:tav>
                                        <p:tav tm="100000">
                                          <p:val>
                                            <p:fltVal val="1"/>
                                          </p:val>
                                        </p:tav>
                                      </p:tavLst>
                                    </p:anim>
                                    <p:anim calcmode="lin" valueType="num">
                                      <p:cBhvr>
                                        <p:cTn id="21" dur="2000" fill="hold"/>
                                        <p:tgtEl>
                                          <p:spTgt spid="9">
                                            <p:txEl>
                                              <p:pRg st="1" end="1"/>
                                            </p:txEl>
                                          </p:spTgt>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9">
                                            <p:txEl>
                                              <p:pRg st="3" end="3"/>
                                            </p:txEl>
                                          </p:spTgt>
                                        </p:tgtEl>
                                        <p:attrNameLst>
                                          <p:attrName>style.visibility</p:attrName>
                                        </p:attrNameLst>
                                      </p:cBhvr>
                                      <p:to>
                                        <p:strVal val="visible"/>
                                      </p:to>
                                    </p:set>
                                    <p:animEffect transition="in" filter="fade">
                                      <p:cBhvr>
                                        <p:cTn id="24" dur="2000"/>
                                        <p:tgtEl>
                                          <p:spTgt spid="9">
                                            <p:txEl>
                                              <p:pRg st="3" end="3"/>
                                            </p:txEl>
                                          </p:spTgt>
                                        </p:tgtEl>
                                      </p:cBhvr>
                                    </p:animEffect>
                                    <p:anim calcmode="lin" valueType="num">
                                      <p:cBhvr>
                                        <p:cTn id="25" dur="2000" fill="hold"/>
                                        <p:tgtEl>
                                          <p:spTgt spid="9">
                                            <p:txEl>
                                              <p:pRg st="3" end="3"/>
                                            </p:txEl>
                                          </p:spTgt>
                                        </p:tgtEl>
                                        <p:attrNameLst>
                                          <p:attrName>ppt_w</p:attrName>
                                        </p:attrNameLst>
                                      </p:cBhvr>
                                      <p:tavLst>
                                        <p:tav tm="0" fmla="#ppt_w*sin(2.5*pi*$)">
                                          <p:val>
                                            <p:fltVal val="0"/>
                                          </p:val>
                                        </p:tav>
                                        <p:tav tm="100000">
                                          <p:val>
                                            <p:fltVal val="1"/>
                                          </p:val>
                                        </p:tav>
                                      </p:tavLst>
                                    </p:anim>
                                    <p:anim calcmode="lin" valueType="num">
                                      <p:cBhvr>
                                        <p:cTn id="26" dur="2000" fill="hold"/>
                                        <p:tgtEl>
                                          <p:spTgt spid="9">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A18EE78-07F6-4E64-89B0-CFFAE1A4A1B4}"/>
              </a:ext>
            </a:extLst>
          </p:cNvPr>
          <p:cNvSpPr>
            <a:spLocks noGrp="1"/>
          </p:cNvSpPr>
          <p:nvPr>
            <p:ph type="title"/>
          </p:nvPr>
        </p:nvSpPr>
        <p:spPr>
          <a:xfrm>
            <a:off x="838200" y="0"/>
            <a:ext cx="10515600" cy="1325563"/>
          </a:xfrm>
        </p:spPr>
        <p:txBody>
          <a:bodyPr/>
          <a:lstStyle/>
          <a:p>
            <a:pPr algn="ctr"/>
            <a:r>
              <a:rPr lang="ru-RU" dirty="0"/>
              <a:t>Фотографии Ф. М. Достоевского</a:t>
            </a:r>
          </a:p>
        </p:txBody>
      </p:sp>
      <p:pic>
        <p:nvPicPr>
          <p:cNvPr id="1026" name="Picture 2" descr="https://24smi.org/public/media/resize/660x-/celebrity/2017/02/13/ifWWDjxZuZyn_fedor-dostoevskii.jpg">
            <a:extLst>
              <a:ext uri="{FF2B5EF4-FFF2-40B4-BE49-F238E27FC236}">
                <a16:creationId xmlns:a16="http://schemas.microsoft.com/office/drawing/2014/main" id="{EF6B78F5-F1DC-48B7-9762-4E4ADA9AA5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918" y="941780"/>
            <a:ext cx="3473741" cy="463165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C0E024A-CF52-4BFF-85F6-FA5F265C7BEF}"/>
              </a:ext>
            </a:extLst>
          </p:cNvPr>
          <p:cNvSpPr txBox="1"/>
          <p:nvPr/>
        </p:nvSpPr>
        <p:spPr>
          <a:xfrm>
            <a:off x="1199626" y="5573435"/>
            <a:ext cx="2004968" cy="369332"/>
          </a:xfrm>
          <a:prstGeom prst="rect">
            <a:avLst/>
          </a:prstGeom>
          <a:noFill/>
        </p:spPr>
        <p:txBody>
          <a:bodyPr wrap="square" rtlCol="0">
            <a:spAutoFit/>
          </a:bodyPr>
          <a:lstStyle/>
          <a:p>
            <a:pPr algn="ctr"/>
            <a:r>
              <a:rPr lang="ru-RU" b="1" dirty="0">
                <a:solidFill>
                  <a:srgbClr val="FF0000"/>
                </a:solidFill>
              </a:rPr>
              <a:t>Детское фото</a:t>
            </a:r>
          </a:p>
        </p:txBody>
      </p:sp>
      <p:pic>
        <p:nvPicPr>
          <p:cNvPr id="1028" name="Picture 4" descr="https://img-fotki.yandex.ru/get/112678/374871492.21/0_1a88b6_c4d7ee97_orig">
            <a:extLst>
              <a:ext uri="{FF2B5EF4-FFF2-40B4-BE49-F238E27FC236}">
                <a16:creationId xmlns:a16="http://schemas.microsoft.com/office/drawing/2014/main" id="{817705CB-6710-4823-A98A-E8EB02446D8C}"/>
              </a:ext>
            </a:extLst>
          </p:cNvPr>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5221" y="941780"/>
            <a:ext cx="3474000" cy="46332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FDB8ADB-C284-41CF-B1B1-D09F91ADF38C}"/>
              </a:ext>
            </a:extLst>
          </p:cNvPr>
          <p:cNvSpPr txBox="1"/>
          <p:nvPr/>
        </p:nvSpPr>
        <p:spPr>
          <a:xfrm>
            <a:off x="5143406" y="5546888"/>
            <a:ext cx="3313652" cy="369332"/>
          </a:xfrm>
          <a:prstGeom prst="rect">
            <a:avLst/>
          </a:prstGeom>
          <a:noFill/>
        </p:spPr>
        <p:txBody>
          <a:bodyPr wrap="square" rtlCol="0">
            <a:spAutoFit/>
          </a:bodyPr>
          <a:lstStyle/>
          <a:p>
            <a:r>
              <a:rPr lang="ru-RU" b="1" dirty="0">
                <a:solidFill>
                  <a:srgbClr val="FF0000"/>
                </a:solidFill>
              </a:rPr>
              <a:t>Молодой Достоевский</a:t>
            </a:r>
          </a:p>
        </p:txBody>
      </p:sp>
      <p:pic>
        <p:nvPicPr>
          <p:cNvPr id="7" name="Рисунок 6" descr="Изображение выглядит как фотография, мужчина, человек, стена&#10;&#10;Описание создано с очень высокой степенью достоверности">
            <a:extLst>
              <a:ext uri="{FF2B5EF4-FFF2-40B4-BE49-F238E27FC236}">
                <a16:creationId xmlns:a16="http://schemas.microsoft.com/office/drawing/2014/main" id="{15D4982A-93D3-4FFD-BCAD-F81376EE070A}"/>
              </a:ext>
            </a:extLst>
          </p:cNvPr>
          <p:cNvPicPr preferRelativeResize="0">
            <a:picLocks/>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xmlns="" r:id="rId5"/>
              </a:ext>
            </a:extLst>
          </a:blip>
          <a:stretch>
            <a:fillRect/>
          </a:stretch>
        </p:blipFill>
        <p:spPr>
          <a:xfrm>
            <a:off x="8457058" y="941780"/>
            <a:ext cx="3474000" cy="4633200"/>
          </a:xfrm>
          <a:prstGeom prst="ellipse">
            <a:avLst/>
          </a:prstGeom>
          <a:ln>
            <a:noFill/>
          </a:ln>
          <a:effectLst>
            <a:softEdge rad="112500"/>
          </a:effectLst>
        </p:spPr>
      </p:pic>
      <p:sp>
        <p:nvSpPr>
          <p:cNvPr id="10" name="TextBox 9">
            <a:extLst>
              <a:ext uri="{FF2B5EF4-FFF2-40B4-BE49-F238E27FC236}">
                <a16:creationId xmlns:a16="http://schemas.microsoft.com/office/drawing/2014/main" id="{1D4409E5-494D-4620-960E-41AE430B7BDF}"/>
              </a:ext>
            </a:extLst>
          </p:cNvPr>
          <p:cNvSpPr txBox="1"/>
          <p:nvPr/>
        </p:nvSpPr>
        <p:spPr>
          <a:xfrm>
            <a:off x="8666783" y="5546888"/>
            <a:ext cx="3162649" cy="369332"/>
          </a:xfrm>
          <a:prstGeom prst="rect">
            <a:avLst/>
          </a:prstGeom>
          <a:noFill/>
        </p:spPr>
        <p:txBody>
          <a:bodyPr wrap="square" rtlCol="0">
            <a:spAutoFit/>
          </a:bodyPr>
          <a:lstStyle/>
          <a:p>
            <a:r>
              <a:rPr lang="ru-RU" b="1" dirty="0">
                <a:solidFill>
                  <a:srgbClr val="FF0000"/>
                </a:solidFill>
              </a:rPr>
              <a:t>Достоевский в старые года</a:t>
            </a:r>
          </a:p>
        </p:txBody>
      </p:sp>
      <p:sp>
        <p:nvSpPr>
          <p:cNvPr id="11" name="Управляющая кнопка: &quot;На главную&quot; 10">
            <a:hlinkClick r:id="rId6" action="ppaction://hlinksldjump" highlightClick="1">
              <a:snd r:embed="rId7" name="push.wav"/>
            </a:hlinkClick>
            <a:extLst>
              <a:ext uri="{FF2B5EF4-FFF2-40B4-BE49-F238E27FC236}">
                <a16:creationId xmlns:a16="http://schemas.microsoft.com/office/drawing/2014/main" id="{3A64364A-C0D5-4CDA-881E-6D7B84F23162}"/>
              </a:ext>
            </a:extLst>
          </p:cNvPr>
          <p:cNvSpPr/>
          <p:nvPr/>
        </p:nvSpPr>
        <p:spPr>
          <a:xfrm>
            <a:off x="0" y="0"/>
            <a:ext cx="755009" cy="69011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6573295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80">
                                          <p:stCondLst>
                                            <p:cond delay="0"/>
                                          </p:stCondLst>
                                        </p:cTn>
                                        <p:tgtEl>
                                          <p:spTgt spid="1026"/>
                                        </p:tgtEl>
                                      </p:cBhvr>
                                    </p:animEffect>
                                    <p:anim calcmode="lin" valueType="num">
                                      <p:cBhvr>
                                        <p:cTn id="8"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6"/>
                                        </p:tgtEl>
                                      </p:cBhvr>
                                      <p:to x="100000" y="60000"/>
                                    </p:animScale>
                                    <p:animScale>
                                      <p:cBhvr>
                                        <p:cTn id="14" dur="166" decel="50000">
                                          <p:stCondLst>
                                            <p:cond delay="676"/>
                                          </p:stCondLst>
                                        </p:cTn>
                                        <p:tgtEl>
                                          <p:spTgt spid="1026"/>
                                        </p:tgtEl>
                                      </p:cBhvr>
                                      <p:to x="100000" y="100000"/>
                                    </p:animScale>
                                    <p:animScale>
                                      <p:cBhvr>
                                        <p:cTn id="15" dur="26">
                                          <p:stCondLst>
                                            <p:cond delay="1312"/>
                                          </p:stCondLst>
                                        </p:cTn>
                                        <p:tgtEl>
                                          <p:spTgt spid="1026"/>
                                        </p:tgtEl>
                                      </p:cBhvr>
                                      <p:to x="100000" y="80000"/>
                                    </p:animScale>
                                    <p:animScale>
                                      <p:cBhvr>
                                        <p:cTn id="16" dur="166" decel="50000">
                                          <p:stCondLst>
                                            <p:cond delay="1338"/>
                                          </p:stCondLst>
                                        </p:cTn>
                                        <p:tgtEl>
                                          <p:spTgt spid="1026"/>
                                        </p:tgtEl>
                                      </p:cBhvr>
                                      <p:to x="100000" y="100000"/>
                                    </p:animScale>
                                    <p:animScale>
                                      <p:cBhvr>
                                        <p:cTn id="17" dur="26">
                                          <p:stCondLst>
                                            <p:cond delay="1642"/>
                                          </p:stCondLst>
                                        </p:cTn>
                                        <p:tgtEl>
                                          <p:spTgt spid="1026"/>
                                        </p:tgtEl>
                                      </p:cBhvr>
                                      <p:to x="100000" y="90000"/>
                                    </p:animScale>
                                    <p:animScale>
                                      <p:cBhvr>
                                        <p:cTn id="18" dur="166" decel="50000">
                                          <p:stCondLst>
                                            <p:cond delay="1668"/>
                                          </p:stCondLst>
                                        </p:cTn>
                                        <p:tgtEl>
                                          <p:spTgt spid="1026"/>
                                        </p:tgtEl>
                                      </p:cBhvr>
                                      <p:to x="100000" y="100000"/>
                                    </p:animScale>
                                    <p:animScale>
                                      <p:cBhvr>
                                        <p:cTn id="19" dur="26">
                                          <p:stCondLst>
                                            <p:cond delay="1808"/>
                                          </p:stCondLst>
                                        </p:cTn>
                                        <p:tgtEl>
                                          <p:spTgt spid="1026"/>
                                        </p:tgtEl>
                                      </p:cBhvr>
                                      <p:to x="100000" y="95000"/>
                                    </p:animScale>
                                    <p:animScale>
                                      <p:cBhvr>
                                        <p:cTn id="20" dur="166" decel="50000">
                                          <p:stCondLst>
                                            <p:cond delay="1834"/>
                                          </p:stCondLst>
                                        </p:cTn>
                                        <p:tgtEl>
                                          <p:spTgt spid="102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028"/>
                                        </p:tgtEl>
                                        <p:attrNameLst>
                                          <p:attrName>style.visibility</p:attrName>
                                        </p:attrNameLst>
                                      </p:cBhvr>
                                      <p:to>
                                        <p:strVal val="visible"/>
                                      </p:to>
                                    </p:set>
                                    <p:animEffect transition="in" filter="wipe(down)">
                                      <p:cBhvr>
                                        <p:cTn id="25" dur="580">
                                          <p:stCondLst>
                                            <p:cond delay="0"/>
                                          </p:stCondLst>
                                        </p:cTn>
                                        <p:tgtEl>
                                          <p:spTgt spid="1028"/>
                                        </p:tgtEl>
                                      </p:cBhvr>
                                    </p:animEffect>
                                    <p:anim calcmode="lin" valueType="num">
                                      <p:cBhvr>
                                        <p:cTn id="26" dur="1822" tmFilter="0,0; 0.14,0.36; 0.43,0.73; 0.71,0.91; 1.0,1.0">
                                          <p:stCondLst>
                                            <p:cond delay="0"/>
                                          </p:stCondLst>
                                        </p:cTn>
                                        <p:tgtEl>
                                          <p:spTgt spid="102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2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2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2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28"/>
                                        </p:tgtEl>
                                        <p:attrNameLst>
                                          <p:attrName>ppt_y</p:attrName>
                                        </p:attrNameLst>
                                      </p:cBhvr>
                                      <p:tavLst>
                                        <p:tav tm="0" fmla="#ppt_y-sin(pi*$)/81">
                                          <p:val>
                                            <p:fltVal val="0"/>
                                          </p:val>
                                        </p:tav>
                                        <p:tav tm="100000">
                                          <p:val>
                                            <p:fltVal val="1"/>
                                          </p:val>
                                        </p:tav>
                                      </p:tavLst>
                                    </p:anim>
                                    <p:animScale>
                                      <p:cBhvr>
                                        <p:cTn id="31" dur="26">
                                          <p:stCondLst>
                                            <p:cond delay="650"/>
                                          </p:stCondLst>
                                        </p:cTn>
                                        <p:tgtEl>
                                          <p:spTgt spid="1028"/>
                                        </p:tgtEl>
                                      </p:cBhvr>
                                      <p:to x="100000" y="60000"/>
                                    </p:animScale>
                                    <p:animScale>
                                      <p:cBhvr>
                                        <p:cTn id="32" dur="166" decel="50000">
                                          <p:stCondLst>
                                            <p:cond delay="676"/>
                                          </p:stCondLst>
                                        </p:cTn>
                                        <p:tgtEl>
                                          <p:spTgt spid="1028"/>
                                        </p:tgtEl>
                                      </p:cBhvr>
                                      <p:to x="100000" y="100000"/>
                                    </p:animScale>
                                    <p:animScale>
                                      <p:cBhvr>
                                        <p:cTn id="33" dur="26">
                                          <p:stCondLst>
                                            <p:cond delay="1312"/>
                                          </p:stCondLst>
                                        </p:cTn>
                                        <p:tgtEl>
                                          <p:spTgt spid="1028"/>
                                        </p:tgtEl>
                                      </p:cBhvr>
                                      <p:to x="100000" y="80000"/>
                                    </p:animScale>
                                    <p:animScale>
                                      <p:cBhvr>
                                        <p:cTn id="34" dur="166" decel="50000">
                                          <p:stCondLst>
                                            <p:cond delay="1338"/>
                                          </p:stCondLst>
                                        </p:cTn>
                                        <p:tgtEl>
                                          <p:spTgt spid="1028"/>
                                        </p:tgtEl>
                                      </p:cBhvr>
                                      <p:to x="100000" y="100000"/>
                                    </p:animScale>
                                    <p:animScale>
                                      <p:cBhvr>
                                        <p:cTn id="35" dur="26">
                                          <p:stCondLst>
                                            <p:cond delay="1642"/>
                                          </p:stCondLst>
                                        </p:cTn>
                                        <p:tgtEl>
                                          <p:spTgt spid="1028"/>
                                        </p:tgtEl>
                                      </p:cBhvr>
                                      <p:to x="100000" y="90000"/>
                                    </p:animScale>
                                    <p:animScale>
                                      <p:cBhvr>
                                        <p:cTn id="36" dur="166" decel="50000">
                                          <p:stCondLst>
                                            <p:cond delay="1668"/>
                                          </p:stCondLst>
                                        </p:cTn>
                                        <p:tgtEl>
                                          <p:spTgt spid="1028"/>
                                        </p:tgtEl>
                                      </p:cBhvr>
                                      <p:to x="100000" y="100000"/>
                                    </p:animScale>
                                    <p:animScale>
                                      <p:cBhvr>
                                        <p:cTn id="37" dur="26">
                                          <p:stCondLst>
                                            <p:cond delay="1808"/>
                                          </p:stCondLst>
                                        </p:cTn>
                                        <p:tgtEl>
                                          <p:spTgt spid="1028"/>
                                        </p:tgtEl>
                                      </p:cBhvr>
                                      <p:to x="100000" y="95000"/>
                                    </p:animScale>
                                    <p:animScale>
                                      <p:cBhvr>
                                        <p:cTn id="38" dur="166" decel="50000">
                                          <p:stCondLst>
                                            <p:cond delay="1834"/>
                                          </p:stCondLst>
                                        </p:cTn>
                                        <p:tgtEl>
                                          <p:spTgt spid="1028"/>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80">
                                          <p:stCondLst>
                                            <p:cond delay="0"/>
                                          </p:stCondLst>
                                        </p:cTn>
                                        <p:tgtEl>
                                          <p:spTgt spid="7"/>
                                        </p:tgtEl>
                                      </p:cBhvr>
                                    </p:animEffect>
                                    <p:anim calcmode="lin" valueType="num">
                                      <p:cBhvr>
                                        <p:cTn id="4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9" dur="26">
                                          <p:stCondLst>
                                            <p:cond delay="650"/>
                                          </p:stCondLst>
                                        </p:cTn>
                                        <p:tgtEl>
                                          <p:spTgt spid="7"/>
                                        </p:tgtEl>
                                      </p:cBhvr>
                                      <p:to x="100000" y="60000"/>
                                    </p:animScale>
                                    <p:animScale>
                                      <p:cBhvr>
                                        <p:cTn id="50" dur="166" decel="50000">
                                          <p:stCondLst>
                                            <p:cond delay="676"/>
                                          </p:stCondLst>
                                        </p:cTn>
                                        <p:tgtEl>
                                          <p:spTgt spid="7"/>
                                        </p:tgtEl>
                                      </p:cBhvr>
                                      <p:to x="100000" y="100000"/>
                                    </p:animScale>
                                    <p:animScale>
                                      <p:cBhvr>
                                        <p:cTn id="51" dur="26">
                                          <p:stCondLst>
                                            <p:cond delay="1312"/>
                                          </p:stCondLst>
                                        </p:cTn>
                                        <p:tgtEl>
                                          <p:spTgt spid="7"/>
                                        </p:tgtEl>
                                      </p:cBhvr>
                                      <p:to x="100000" y="80000"/>
                                    </p:animScale>
                                    <p:animScale>
                                      <p:cBhvr>
                                        <p:cTn id="52" dur="166" decel="50000">
                                          <p:stCondLst>
                                            <p:cond delay="1338"/>
                                          </p:stCondLst>
                                        </p:cTn>
                                        <p:tgtEl>
                                          <p:spTgt spid="7"/>
                                        </p:tgtEl>
                                      </p:cBhvr>
                                      <p:to x="100000" y="100000"/>
                                    </p:animScale>
                                    <p:animScale>
                                      <p:cBhvr>
                                        <p:cTn id="53" dur="26">
                                          <p:stCondLst>
                                            <p:cond delay="1642"/>
                                          </p:stCondLst>
                                        </p:cTn>
                                        <p:tgtEl>
                                          <p:spTgt spid="7"/>
                                        </p:tgtEl>
                                      </p:cBhvr>
                                      <p:to x="100000" y="90000"/>
                                    </p:animScale>
                                    <p:animScale>
                                      <p:cBhvr>
                                        <p:cTn id="54" dur="166" decel="50000">
                                          <p:stCondLst>
                                            <p:cond delay="1668"/>
                                          </p:stCondLst>
                                        </p:cTn>
                                        <p:tgtEl>
                                          <p:spTgt spid="7"/>
                                        </p:tgtEl>
                                      </p:cBhvr>
                                      <p:to x="100000" y="100000"/>
                                    </p:animScale>
                                    <p:animScale>
                                      <p:cBhvr>
                                        <p:cTn id="55" dur="26">
                                          <p:stCondLst>
                                            <p:cond delay="1808"/>
                                          </p:stCondLst>
                                        </p:cTn>
                                        <p:tgtEl>
                                          <p:spTgt spid="7"/>
                                        </p:tgtEl>
                                      </p:cBhvr>
                                      <p:to x="100000" y="95000"/>
                                    </p:animScale>
                                    <p:animScale>
                                      <p:cBhvr>
                                        <p:cTn id="56"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4F74D28C-3268-4E35-8EE1-D92CB4A85A7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58D44E42-C462-4105-BC86-FE75B4E3C4A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024154" cy="685800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Рисунок 5" descr="Изображение выглядит как фотография, стена, старый&#10;&#10;Описание создано с высокой степенью достоверности">
            <a:extLst>
              <a:ext uri="{FF2B5EF4-FFF2-40B4-BE49-F238E27FC236}">
                <a16:creationId xmlns:a16="http://schemas.microsoft.com/office/drawing/2014/main" id="{30579F84-ADFC-48BD-84BA-C4487BEB4189}"/>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tretch>
            <a:fillRect/>
          </a:stretch>
        </p:blipFill>
        <p:spPr>
          <a:xfrm>
            <a:off x="756000" y="345600"/>
            <a:ext cx="3620907" cy="4818592"/>
          </a:xfrm>
          <a:prstGeom prst="rect">
            <a:avLst/>
          </a:prstGeom>
        </p:spPr>
      </p:pic>
      <p:sp>
        <p:nvSpPr>
          <p:cNvPr id="2" name="Заголовок 1">
            <a:extLst>
              <a:ext uri="{FF2B5EF4-FFF2-40B4-BE49-F238E27FC236}">
                <a16:creationId xmlns:a16="http://schemas.microsoft.com/office/drawing/2014/main" id="{A0884501-1A73-4EC8-B9ED-A5B923C84578}"/>
              </a:ext>
            </a:extLst>
          </p:cNvPr>
          <p:cNvSpPr>
            <a:spLocks noGrp="1"/>
          </p:cNvSpPr>
          <p:nvPr>
            <p:ph type="title"/>
          </p:nvPr>
        </p:nvSpPr>
        <p:spPr>
          <a:xfrm>
            <a:off x="6096000" y="0"/>
            <a:ext cx="6172781" cy="2062109"/>
          </a:xfrm>
        </p:spPr>
        <p:txBody>
          <a:bodyPr vert="horz" lIns="91440" tIns="45720" rIns="91440" bIns="45720" rtlCol="0" anchor="ctr">
            <a:normAutofit/>
          </a:bodyPr>
          <a:lstStyle/>
          <a:p>
            <a:r>
              <a:rPr lang="ru-RU" sz="4400" b="1" dirty="0"/>
              <a:t>Отец</a:t>
            </a:r>
            <a:r>
              <a:rPr lang="en-US" sz="4400" b="1" kern="1200" dirty="0">
                <a:solidFill>
                  <a:schemeClr val="tx1"/>
                </a:solidFill>
                <a:latin typeface="+mj-lt"/>
                <a:ea typeface="+mj-ea"/>
                <a:cs typeface="+mj-cs"/>
              </a:rPr>
              <a:t> Ф. М.</a:t>
            </a:r>
            <a:r>
              <a:rPr lang="ru-RU" sz="4400" b="1" kern="1200" dirty="0">
                <a:solidFill>
                  <a:schemeClr val="tx1"/>
                </a:solidFill>
                <a:latin typeface="+mj-lt"/>
                <a:ea typeface="+mj-ea"/>
                <a:cs typeface="+mj-cs"/>
              </a:rPr>
              <a:t> </a:t>
            </a:r>
            <a:r>
              <a:rPr lang="ru-RU" sz="4400" b="1" kern="1200" dirty="0" smtClean="0">
                <a:solidFill>
                  <a:schemeClr val="tx1"/>
                </a:solidFill>
                <a:latin typeface="+mj-lt"/>
                <a:ea typeface="+mj-ea"/>
                <a:cs typeface="+mj-cs"/>
              </a:rPr>
              <a:t>Достоевского</a:t>
            </a:r>
            <a:endParaRPr lang="ru-RU" sz="4400" b="1" kern="1200" dirty="0">
              <a:solidFill>
                <a:schemeClr val="tx1"/>
              </a:solidFill>
              <a:latin typeface="+mj-lt"/>
              <a:ea typeface="+mj-ea"/>
              <a:cs typeface="+mj-cs"/>
            </a:endParaRPr>
          </a:p>
        </p:txBody>
      </p:sp>
      <p:sp>
        <p:nvSpPr>
          <p:cNvPr id="4" name="Текст 3">
            <a:extLst>
              <a:ext uri="{FF2B5EF4-FFF2-40B4-BE49-F238E27FC236}">
                <a16:creationId xmlns:a16="http://schemas.microsoft.com/office/drawing/2014/main" id="{B7DBD0E5-F0E9-4C9F-8D03-2D388E730B5D}"/>
              </a:ext>
            </a:extLst>
          </p:cNvPr>
          <p:cNvSpPr>
            <a:spLocks noGrp="1"/>
          </p:cNvSpPr>
          <p:nvPr>
            <p:ph type="body" sz="half" idx="2"/>
          </p:nvPr>
        </p:nvSpPr>
        <p:spPr>
          <a:xfrm>
            <a:off x="6167848" y="1283515"/>
            <a:ext cx="5496532" cy="5159229"/>
          </a:xfrm>
        </p:spPr>
        <p:txBody>
          <a:bodyPr vert="horz" lIns="91440" tIns="45720" rIns="91440" bIns="45720" rtlCol="0" anchor="t">
            <a:normAutofit/>
          </a:bodyPr>
          <a:lstStyle/>
          <a:p>
            <a:r>
              <a:rPr lang="ru-RU" sz="2200" b="1" dirty="0">
                <a:ln w="13462">
                  <a:noFill/>
                  <a:prstDash val="solid"/>
                </a:ln>
              </a:rPr>
              <a:t>Михаил Андреевич Достоевский (1787—1839) — отец писателя Ф. М. Достоевского. врач московской больницы для бедных, потомственный дворянин. В 1831 приобрел село Даровое Тульской губернии, в 1833 соседнюю деревню Чермошню. По воспитанию детей, отец был человеком независимым, образованным, заботливым семьянином, но обладал характером вспыльчивым и подозрительным. После смерти жены в 1837 вышел в отставку, поселился в Даровом. По документам, умер от апоплексического удара, но по воспоминаниям родственников, был убит своими крестьянами.</a:t>
            </a:r>
            <a:endParaRPr lang="en-US" sz="2200" b="1" dirty="0">
              <a:ln w="13462">
                <a:noFill/>
                <a:prstDash val="solid"/>
              </a:ln>
            </a:endParaRPr>
          </a:p>
        </p:txBody>
      </p:sp>
      <p:sp>
        <p:nvSpPr>
          <p:cNvPr id="8" name="Управляющая кнопка: &quot;На главную&quot; 7">
            <a:hlinkClick r:id="rId5" action="ppaction://hlinksldjump" highlightClick="1">
              <a:snd r:embed="rId6" name="push.wav"/>
            </a:hlinkClick>
            <a:extLst>
              <a:ext uri="{FF2B5EF4-FFF2-40B4-BE49-F238E27FC236}">
                <a16:creationId xmlns:a16="http://schemas.microsoft.com/office/drawing/2014/main" id="{0A0450D4-47C6-48F3-B31A-146DB19BCC8F}"/>
              </a:ext>
            </a:extLst>
          </p:cNvPr>
          <p:cNvSpPr/>
          <p:nvPr/>
        </p:nvSpPr>
        <p:spPr>
          <a:xfrm>
            <a:off x="0" y="0"/>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4228891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49">
            <a:extLst>
              <a:ext uri="{FF2B5EF4-FFF2-40B4-BE49-F238E27FC236}">
                <a16:creationId xmlns:a16="http://schemas.microsoft.com/office/drawing/2014/main" id="{EF9B8DF2-C3F5-49A2-94D2-F7B65A0F1F1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4" y="581159"/>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alpha val="80000"/>
            </a:srgbClr>
          </a:solidFill>
          <a:ln w="317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Рисунок 5" descr="Изображение выглядит как женщина, человек&#10;&#10;Описание создано с очень высокой степенью достоверности">
            <a:extLst>
              <a:ext uri="{FF2B5EF4-FFF2-40B4-BE49-F238E27FC236}">
                <a16:creationId xmlns:a16="http://schemas.microsoft.com/office/drawing/2014/main" id="{3006AA8D-E4A8-4C49-AD37-898FF348069A}"/>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rcRect b="13002"/>
          <a:stretch/>
        </p:blipFill>
        <p:spPr>
          <a:xfrm>
            <a:off x="6893317" y="760562"/>
            <a:ext cx="5298683" cy="6097438"/>
          </a:xfrm>
          <a:custGeom>
            <a:avLst/>
            <a:gdLst>
              <a:gd name="connsiteX0" fmla="*/ 3120528 w 5298683"/>
              <a:gd name="connsiteY0" fmla="*/ 0 h 6097438"/>
              <a:gd name="connsiteX1" fmla="*/ 5105473 w 5298683"/>
              <a:gd name="connsiteY1" fmla="*/ 712577 h 6097438"/>
              <a:gd name="connsiteX2" fmla="*/ 5298683 w 5298683"/>
              <a:gd name="connsiteY2" fmla="*/ 888178 h 6097438"/>
              <a:gd name="connsiteX3" fmla="*/ 5298683 w 5298683"/>
              <a:gd name="connsiteY3" fmla="*/ 5352876 h 6097438"/>
              <a:gd name="connsiteX4" fmla="*/ 5105473 w 5298683"/>
              <a:gd name="connsiteY4" fmla="*/ 5528477 h 6097438"/>
              <a:gd name="connsiteX5" fmla="*/ 4335177 w 5298683"/>
              <a:gd name="connsiteY5" fmla="*/ 5995828 h 6097438"/>
              <a:gd name="connsiteX6" fmla="*/ 4057556 w 5298683"/>
              <a:gd name="connsiteY6" fmla="*/ 6097438 h 6097438"/>
              <a:gd name="connsiteX7" fmla="*/ 2183499 w 5298683"/>
              <a:gd name="connsiteY7" fmla="*/ 6097438 h 6097438"/>
              <a:gd name="connsiteX8" fmla="*/ 1905878 w 5298683"/>
              <a:gd name="connsiteY8" fmla="*/ 5995828 h 6097438"/>
              <a:gd name="connsiteX9" fmla="*/ 0 w 5298683"/>
              <a:gd name="connsiteY9" fmla="*/ 3120527 h 6097438"/>
              <a:gd name="connsiteX10" fmla="*/ 3120528 w 5298683"/>
              <a:gd name="connsiteY10" fmla="*/ 0 h 609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a:ln>
            <a:solidFill>
              <a:srgbClr val="92D050"/>
            </a:solidFill>
          </a:ln>
        </p:spPr>
      </p:pic>
      <p:sp>
        <p:nvSpPr>
          <p:cNvPr id="2" name="Заголовок 1">
            <a:extLst>
              <a:ext uri="{FF2B5EF4-FFF2-40B4-BE49-F238E27FC236}">
                <a16:creationId xmlns:a16="http://schemas.microsoft.com/office/drawing/2014/main" id="{A6EF6A71-9664-4C10-B72E-EB57B364A82B}"/>
              </a:ext>
            </a:extLst>
          </p:cNvPr>
          <p:cNvSpPr>
            <a:spLocks noGrp="1"/>
          </p:cNvSpPr>
          <p:nvPr>
            <p:ph type="title"/>
          </p:nvPr>
        </p:nvSpPr>
        <p:spPr>
          <a:xfrm>
            <a:off x="226502" y="8079"/>
            <a:ext cx="7180976" cy="1325563"/>
          </a:xfrm>
        </p:spPr>
        <p:txBody>
          <a:bodyPr vert="horz" lIns="91440" tIns="45720" rIns="91440" bIns="45720" rtlCol="0" anchor="ctr">
            <a:normAutofit/>
          </a:bodyPr>
          <a:lstStyle/>
          <a:p>
            <a:pPr algn="ctr"/>
            <a:r>
              <a:rPr lang="ru-RU" sz="4400" b="1" kern="1200" dirty="0" smtClean="0">
                <a:solidFill>
                  <a:schemeClr val="bg1"/>
                </a:solidFill>
                <a:latin typeface="+mj-lt"/>
                <a:ea typeface="+mj-ea"/>
                <a:cs typeface="+mj-cs"/>
              </a:rPr>
              <a:t>Мама</a:t>
            </a:r>
            <a:r>
              <a:rPr lang="en-US" sz="4400" b="1" kern="1200" dirty="0" smtClean="0">
                <a:solidFill>
                  <a:schemeClr val="bg1"/>
                </a:solidFill>
                <a:latin typeface="+mj-lt"/>
                <a:ea typeface="+mj-ea"/>
                <a:cs typeface="+mj-cs"/>
              </a:rPr>
              <a:t> </a:t>
            </a:r>
            <a:r>
              <a:rPr lang="en-US" sz="4400" b="1" kern="1200" dirty="0">
                <a:solidFill>
                  <a:schemeClr val="bg1"/>
                </a:solidFill>
                <a:latin typeface="+mj-lt"/>
                <a:ea typeface="+mj-ea"/>
                <a:cs typeface="+mj-cs"/>
              </a:rPr>
              <a:t>Ф. М. </a:t>
            </a:r>
            <a:r>
              <a:rPr lang="ru-RU" sz="4400" b="1" kern="1200" dirty="0" smtClean="0">
                <a:solidFill>
                  <a:schemeClr val="bg1"/>
                </a:solidFill>
                <a:latin typeface="+mj-lt"/>
                <a:ea typeface="+mj-ea"/>
                <a:cs typeface="+mj-cs"/>
              </a:rPr>
              <a:t>Достоевского</a:t>
            </a:r>
            <a:endParaRPr lang="ru-RU" sz="4400" b="1" kern="1200" dirty="0">
              <a:solidFill>
                <a:schemeClr val="bg1"/>
              </a:solidFill>
              <a:latin typeface="+mj-lt"/>
              <a:ea typeface="+mj-ea"/>
              <a:cs typeface="+mj-cs"/>
            </a:endParaRPr>
          </a:p>
        </p:txBody>
      </p:sp>
      <p:sp>
        <p:nvSpPr>
          <p:cNvPr id="4" name="Текст 3">
            <a:extLst>
              <a:ext uri="{FF2B5EF4-FFF2-40B4-BE49-F238E27FC236}">
                <a16:creationId xmlns:a16="http://schemas.microsoft.com/office/drawing/2014/main" id="{1FB2E2B8-E6E9-4B11-A75A-694A1D5494C2}"/>
              </a:ext>
            </a:extLst>
          </p:cNvPr>
          <p:cNvSpPr>
            <a:spLocks noGrp="1"/>
          </p:cNvSpPr>
          <p:nvPr>
            <p:ph type="body" sz="half" idx="2"/>
          </p:nvPr>
        </p:nvSpPr>
        <p:spPr>
          <a:xfrm>
            <a:off x="845388" y="854738"/>
            <a:ext cx="5934678" cy="5729681"/>
          </a:xfrm>
        </p:spPr>
        <p:txBody>
          <a:bodyPr vert="horz" lIns="91440" tIns="45720" rIns="91440" bIns="45720" rtlCol="0" anchor="t">
            <a:normAutofit/>
          </a:bodyPr>
          <a:lstStyle/>
          <a:p>
            <a:r>
              <a:rPr lang="ru-RU" sz="2400" b="1" spc="50" dirty="0">
                <a:ln w="9525" cmpd="sng">
                  <a:noFill/>
                  <a:prstDash val="solid"/>
                </a:ln>
                <a:solidFill>
                  <a:schemeClr val="bg1"/>
                </a:solidFill>
                <a:effectLst>
                  <a:glow rad="38100">
                    <a:schemeClr val="accent1">
                      <a:alpha val="40000"/>
                    </a:schemeClr>
                  </a:glow>
                </a:effectLst>
              </a:rPr>
              <a:t>Мать писателя, Мария Фёдоровна Нечаева (1800—1837), выросла в среде московского купечества. Её отец (дед писателя), Фёдор Тимофеевич Нечаев (1769—1832), был купцом III гильдии и происходил из города Боровска Калужской губернии. Михаил Андреевич женился на Марии Фёдоровне 14 января 1820 года. Ф. М. Достоевский вспоминал, что его «отец и мать были люди небогатые и трудящиеся». Несмотря на бедность отца, Достоевский получил прекрасное воспитание и образование, за что всю свою жизнь был благодарен родителям. Читать его учила мать по книге «Сто четыре Священные Истории Ветхого и Нового Завета».</a:t>
            </a:r>
            <a:endParaRPr lang="en-US" sz="2800" b="1" spc="50" dirty="0">
              <a:ln w="9525" cmpd="sng">
                <a:noFill/>
                <a:prstDash val="solid"/>
              </a:ln>
              <a:solidFill>
                <a:schemeClr val="bg1"/>
              </a:solidFill>
              <a:effectLst>
                <a:glow rad="38100">
                  <a:schemeClr val="accent1">
                    <a:alpha val="40000"/>
                  </a:schemeClr>
                </a:glow>
              </a:effectLst>
            </a:endParaRPr>
          </a:p>
        </p:txBody>
      </p:sp>
      <p:sp>
        <p:nvSpPr>
          <p:cNvPr id="8" name="Управляющая кнопка: &quot;На главную&quot; 7">
            <a:hlinkClick r:id="rId5" action="ppaction://hlinksldjump" highlightClick="1">
              <a:snd r:embed="rId6" name="push.wav"/>
            </a:hlinkClick>
            <a:extLst>
              <a:ext uri="{FF2B5EF4-FFF2-40B4-BE49-F238E27FC236}">
                <a16:creationId xmlns:a16="http://schemas.microsoft.com/office/drawing/2014/main" id="{46D7FE09-94AD-441F-AD61-547298DF5E12}"/>
              </a:ext>
            </a:extLst>
          </p:cNvPr>
          <p:cNvSpPr/>
          <p:nvPr/>
        </p:nvSpPr>
        <p:spPr>
          <a:xfrm>
            <a:off x="0" y="8079"/>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8913294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DBE67E8-59CE-491C-AC8E-4724A6FD432E}"/>
              </a:ext>
            </a:extLst>
          </p:cNvPr>
          <p:cNvSpPr>
            <a:spLocks noGrp="1"/>
          </p:cNvSpPr>
          <p:nvPr>
            <p:ph type="title"/>
          </p:nvPr>
        </p:nvSpPr>
        <p:spPr>
          <a:xfrm>
            <a:off x="838200" y="0"/>
            <a:ext cx="10515600" cy="1325563"/>
          </a:xfrm>
        </p:spPr>
        <p:txBody>
          <a:bodyPr/>
          <a:lstStyle/>
          <a:p>
            <a:pPr algn="ctr"/>
            <a:r>
              <a:rPr lang="ru-RU" b="1" dirty="0">
                <a:ln w="22225">
                  <a:solidFill>
                    <a:schemeClr val="accent2"/>
                  </a:solidFill>
                  <a:prstDash val="solid"/>
                </a:ln>
                <a:solidFill>
                  <a:schemeClr val="accent2">
                    <a:lumMod val="40000"/>
                    <a:lumOff val="60000"/>
                  </a:schemeClr>
                </a:solidFill>
              </a:rPr>
              <a:t>Жёны Ф. М. Достоевского</a:t>
            </a:r>
          </a:p>
        </p:txBody>
      </p:sp>
      <p:pic>
        <p:nvPicPr>
          <p:cNvPr id="3074" name="Picture 2" descr="http://www.istpravda.ru/upload/medialibrary/440/4404e7b6fd900e25fae9cde2fef8a234.jpg">
            <a:extLst>
              <a:ext uri="{FF2B5EF4-FFF2-40B4-BE49-F238E27FC236}">
                <a16:creationId xmlns:a16="http://schemas.microsoft.com/office/drawing/2014/main" id="{7604007D-0A0D-4675-91F2-D53D66249B2D}"/>
              </a:ext>
            </a:extLst>
          </p:cNvPr>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21" y="1091400"/>
            <a:ext cx="3240000" cy="396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 name="TextBox 2">
            <a:extLst>
              <a:ext uri="{FF2B5EF4-FFF2-40B4-BE49-F238E27FC236}">
                <a16:creationId xmlns:a16="http://schemas.microsoft.com/office/drawing/2014/main" id="{D36795B7-3453-499D-8344-F2A2CDF8F2E1}"/>
              </a:ext>
            </a:extLst>
          </p:cNvPr>
          <p:cNvSpPr txBox="1"/>
          <p:nvPr/>
        </p:nvSpPr>
        <p:spPr>
          <a:xfrm>
            <a:off x="321761" y="5051400"/>
            <a:ext cx="2952925" cy="369332"/>
          </a:xfrm>
          <a:prstGeom prst="rect">
            <a:avLst/>
          </a:prstGeom>
          <a:noFill/>
        </p:spPr>
        <p:txBody>
          <a:bodyPr wrap="square" rtlCol="0">
            <a:spAutoFit/>
          </a:bodyPr>
          <a:lstStyle/>
          <a:p>
            <a:pPr algn="ctr"/>
            <a:r>
              <a:rPr lang="ru-RU" dirty="0"/>
              <a:t>Мария Дмитриевна</a:t>
            </a:r>
          </a:p>
        </p:txBody>
      </p:sp>
      <p:pic>
        <p:nvPicPr>
          <p:cNvPr id="3076" name="Picture 4" descr="http://lovable-women.ru/wp-content/uploads/2016/04/Apollinarija-Suslova_foto2.jpg">
            <a:extLst>
              <a:ext uri="{FF2B5EF4-FFF2-40B4-BE49-F238E27FC236}">
                <a16:creationId xmlns:a16="http://schemas.microsoft.com/office/drawing/2014/main" id="{1FCAE201-F919-44CD-BE50-E5F28AC787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0975" y="1091400"/>
            <a:ext cx="4122825" cy="3960000"/>
          </a:xfrm>
          <a:prstGeom prst="rect">
            <a:avLst/>
          </a:prstGeom>
          <a:extLst/>
        </p:spPr>
      </p:pic>
      <p:sp>
        <p:nvSpPr>
          <p:cNvPr id="4" name="TextBox 3">
            <a:extLst>
              <a:ext uri="{FF2B5EF4-FFF2-40B4-BE49-F238E27FC236}">
                <a16:creationId xmlns:a16="http://schemas.microsoft.com/office/drawing/2014/main" id="{5A5B3EF0-8771-44C5-9B75-D7D900318C55}"/>
              </a:ext>
            </a:extLst>
          </p:cNvPr>
          <p:cNvSpPr txBox="1"/>
          <p:nvPr/>
        </p:nvSpPr>
        <p:spPr>
          <a:xfrm>
            <a:off x="4930608" y="5044239"/>
            <a:ext cx="2474752" cy="369332"/>
          </a:xfrm>
          <a:prstGeom prst="rect">
            <a:avLst/>
          </a:prstGeom>
          <a:noFill/>
        </p:spPr>
        <p:txBody>
          <a:bodyPr wrap="square" rtlCol="0">
            <a:spAutoFit/>
          </a:bodyPr>
          <a:lstStyle/>
          <a:p>
            <a:r>
              <a:rPr lang="ru-RU" dirty="0"/>
              <a:t>Аполлинария Суслова</a:t>
            </a:r>
          </a:p>
        </p:txBody>
      </p:sp>
      <p:pic>
        <p:nvPicPr>
          <p:cNvPr id="3078" name="Picture 6" descr="http://www.moscowbookfair.ru/assets/images/news/2015/Dostoyevskaya.jpg">
            <a:extLst>
              <a:ext uri="{FF2B5EF4-FFF2-40B4-BE49-F238E27FC236}">
                <a16:creationId xmlns:a16="http://schemas.microsoft.com/office/drawing/2014/main" id="{7F48C8BE-D85A-4F57-A9CD-49ECA5E8B9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8687" y="1091400"/>
            <a:ext cx="3240000" cy="41332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5" name="TextBox 4">
            <a:extLst>
              <a:ext uri="{FF2B5EF4-FFF2-40B4-BE49-F238E27FC236}">
                <a16:creationId xmlns:a16="http://schemas.microsoft.com/office/drawing/2014/main" id="{D0EFF388-8262-4515-87B4-5BC78F1AF07E}"/>
              </a:ext>
            </a:extLst>
          </p:cNvPr>
          <p:cNvSpPr txBox="1"/>
          <p:nvPr/>
        </p:nvSpPr>
        <p:spPr>
          <a:xfrm>
            <a:off x="9128169" y="5044239"/>
            <a:ext cx="2918239" cy="369332"/>
          </a:xfrm>
          <a:prstGeom prst="rect">
            <a:avLst/>
          </a:prstGeom>
          <a:noFill/>
        </p:spPr>
        <p:txBody>
          <a:bodyPr wrap="square" rtlCol="0">
            <a:spAutoFit/>
          </a:bodyPr>
          <a:lstStyle/>
          <a:p>
            <a:pPr algn="ctr"/>
            <a:r>
              <a:rPr lang="ru-RU" dirty="0"/>
              <a:t>Анна Григорьевна</a:t>
            </a:r>
          </a:p>
        </p:txBody>
      </p:sp>
      <p:sp>
        <p:nvSpPr>
          <p:cNvPr id="6" name="Управляющая кнопка: &quot;На главную&quot; 5">
            <a:hlinkClick r:id="rId5" action="ppaction://hlinksldjump" highlightClick="1">
              <a:snd r:embed="rId6" name="push.wav"/>
            </a:hlinkClick>
            <a:extLst>
              <a:ext uri="{FF2B5EF4-FFF2-40B4-BE49-F238E27FC236}">
                <a16:creationId xmlns:a16="http://schemas.microsoft.com/office/drawing/2014/main" id="{D8F5F4AB-A8F0-4D88-A07B-24A20DB6A593}"/>
              </a:ext>
            </a:extLst>
          </p:cNvPr>
          <p:cNvSpPr/>
          <p:nvPr/>
        </p:nvSpPr>
        <p:spPr>
          <a:xfrm>
            <a:off x="0" y="0"/>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42849085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076"/>
                                        </p:tgtEl>
                                        <p:attrNameLst>
                                          <p:attrName>style.visibility</p:attrName>
                                        </p:attrNameLst>
                                      </p:cBhvr>
                                      <p:to>
                                        <p:strVal val="visible"/>
                                      </p:to>
                                    </p:set>
                                    <p:anim calcmode="lin" valueType="num">
                                      <p:cBhvr>
                                        <p:cTn id="15" dur="500" fill="hold"/>
                                        <p:tgtEl>
                                          <p:spTgt spid="3076"/>
                                        </p:tgtEl>
                                        <p:attrNameLst>
                                          <p:attrName>ppt_w</p:attrName>
                                        </p:attrNameLst>
                                      </p:cBhvr>
                                      <p:tavLst>
                                        <p:tav tm="0">
                                          <p:val>
                                            <p:fltVal val="0"/>
                                          </p:val>
                                        </p:tav>
                                        <p:tav tm="100000">
                                          <p:val>
                                            <p:strVal val="#ppt_w"/>
                                          </p:val>
                                        </p:tav>
                                      </p:tavLst>
                                    </p:anim>
                                    <p:anim calcmode="lin" valueType="num">
                                      <p:cBhvr>
                                        <p:cTn id="16" dur="500" fill="hold"/>
                                        <p:tgtEl>
                                          <p:spTgt spid="3076"/>
                                        </p:tgtEl>
                                        <p:attrNameLst>
                                          <p:attrName>ppt_h</p:attrName>
                                        </p:attrNameLst>
                                      </p:cBhvr>
                                      <p:tavLst>
                                        <p:tav tm="0">
                                          <p:val>
                                            <p:fltVal val="0"/>
                                          </p:val>
                                        </p:tav>
                                        <p:tav tm="100000">
                                          <p:val>
                                            <p:strVal val="#ppt_h"/>
                                          </p:val>
                                        </p:tav>
                                      </p:tavLst>
                                    </p:anim>
                                    <p:animEffect transition="in" filter="fade">
                                      <p:cBhvr>
                                        <p:cTn id="17" dur="500"/>
                                        <p:tgtEl>
                                          <p:spTgt spid="307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3078"/>
                                        </p:tgtEl>
                                        <p:attrNameLst>
                                          <p:attrName>style.visibility</p:attrName>
                                        </p:attrNameLst>
                                      </p:cBhvr>
                                      <p:to>
                                        <p:strVal val="visible"/>
                                      </p:to>
                                    </p:set>
                                    <p:animEffect transition="in" filter="wipe(down)">
                                      <p:cBhvr>
                                        <p:cTn id="27" dur="580">
                                          <p:stCondLst>
                                            <p:cond delay="0"/>
                                          </p:stCondLst>
                                        </p:cTn>
                                        <p:tgtEl>
                                          <p:spTgt spid="3078"/>
                                        </p:tgtEl>
                                      </p:cBhvr>
                                    </p:animEffect>
                                    <p:anim calcmode="lin" valueType="num">
                                      <p:cBhvr>
                                        <p:cTn id="28" dur="1822" tmFilter="0,0; 0.14,0.36; 0.43,0.73; 0.71,0.91; 1.0,1.0">
                                          <p:stCondLst>
                                            <p:cond delay="0"/>
                                          </p:stCondLst>
                                        </p:cTn>
                                        <p:tgtEl>
                                          <p:spTgt spid="3078"/>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3078"/>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3078"/>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3078"/>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3078"/>
                                        </p:tgtEl>
                                        <p:attrNameLst>
                                          <p:attrName>ppt_y</p:attrName>
                                        </p:attrNameLst>
                                      </p:cBhvr>
                                      <p:tavLst>
                                        <p:tav tm="0" fmla="#ppt_y-sin(pi*$)/81">
                                          <p:val>
                                            <p:fltVal val="0"/>
                                          </p:val>
                                        </p:tav>
                                        <p:tav tm="100000">
                                          <p:val>
                                            <p:fltVal val="1"/>
                                          </p:val>
                                        </p:tav>
                                      </p:tavLst>
                                    </p:anim>
                                    <p:animScale>
                                      <p:cBhvr>
                                        <p:cTn id="33" dur="26">
                                          <p:stCondLst>
                                            <p:cond delay="650"/>
                                          </p:stCondLst>
                                        </p:cTn>
                                        <p:tgtEl>
                                          <p:spTgt spid="3078"/>
                                        </p:tgtEl>
                                      </p:cBhvr>
                                      <p:to x="100000" y="60000"/>
                                    </p:animScale>
                                    <p:animScale>
                                      <p:cBhvr>
                                        <p:cTn id="34" dur="166" decel="50000">
                                          <p:stCondLst>
                                            <p:cond delay="676"/>
                                          </p:stCondLst>
                                        </p:cTn>
                                        <p:tgtEl>
                                          <p:spTgt spid="3078"/>
                                        </p:tgtEl>
                                      </p:cBhvr>
                                      <p:to x="100000" y="100000"/>
                                    </p:animScale>
                                    <p:animScale>
                                      <p:cBhvr>
                                        <p:cTn id="35" dur="26">
                                          <p:stCondLst>
                                            <p:cond delay="1312"/>
                                          </p:stCondLst>
                                        </p:cTn>
                                        <p:tgtEl>
                                          <p:spTgt spid="3078"/>
                                        </p:tgtEl>
                                      </p:cBhvr>
                                      <p:to x="100000" y="80000"/>
                                    </p:animScale>
                                    <p:animScale>
                                      <p:cBhvr>
                                        <p:cTn id="36" dur="166" decel="50000">
                                          <p:stCondLst>
                                            <p:cond delay="1338"/>
                                          </p:stCondLst>
                                        </p:cTn>
                                        <p:tgtEl>
                                          <p:spTgt spid="3078"/>
                                        </p:tgtEl>
                                      </p:cBhvr>
                                      <p:to x="100000" y="100000"/>
                                    </p:animScale>
                                    <p:animScale>
                                      <p:cBhvr>
                                        <p:cTn id="37" dur="26">
                                          <p:stCondLst>
                                            <p:cond delay="1642"/>
                                          </p:stCondLst>
                                        </p:cTn>
                                        <p:tgtEl>
                                          <p:spTgt spid="3078"/>
                                        </p:tgtEl>
                                      </p:cBhvr>
                                      <p:to x="100000" y="90000"/>
                                    </p:animScale>
                                    <p:animScale>
                                      <p:cBhvr>
                                        <p:cTn id="38" dur="166" decel="50000">
                                          <p:stCondLst>
                                            <p:cond delay="1668"/>
                                          </p:stCondLst>
                                        </p:cTn>
                                        <p:tgtEl>
                                          <p:spTgt spid="3078"/>
                                        </p:tgtEl>
                                      </p:cBhvr>
                                      <p:to x="100000" y="100000"/>
                                    </p:animScale>
                                    <p:animScale>
                                      <p:cBhvr>
                                        <p:cTn id="39" dur="26">
                                          <p:stCondLst>
                                            <p:cond delay="1808"/>
                                          </p:stCondLst>
                                        </p:cTn>
                                        <p:tgtEl>
                                          <p:spTgt spid="3078"/>
                                        </p:tgtEl>
                                      </p:cBhvr>
                                      <p:to x="100000" y="95000"/>
                                    </p:animScale>
                                    <p:animScale>
                                      <p:cBhvr>
                                        <p:cTn id="40" dur="166" decel="50000">
                                          <p:stCondLst>
                                            <p:cond delay="1834"/>
                                          </p:stCondLst>
                                        </p:cTn>
                                        <p:tgtEl>
                                          <p:spTgt spid="3078"/>
                                        </p:tgtEl>
                                      </p:cBhvr>
                                      <p:to x="100000" y="100000"/>
                                    </p:animScale>
                                  </p:childTnLst>
                                </p:cTn>
                              </p:par>
                              <p:par>
                                <p:cTn id="41" presetID="26"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80">
                                          <p:stCondLst>
                                            <p:cond delay="0"/>
                                          </p:stCondLst>
                                        </p:cTn>
                                        <p:tgtEl>
                                          <p:spTgt spid="5"/>
                                        </p:tgtEl>
                                      </p:cBhvr>
                                    </p:animEffect>
                                    <p:anim calcmode="lin" valueType="num">
                                      <p:cBhvr>
                                        <p:cTn id="4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gtEl>
                                      </p:cBhvr>
                                      <p:to x="100000" y="60000"/>
                                    </p:animScale>
                                    <p:animScale>
                                      <p:cBhvr>
                                        <p:cTn id="50" dur="166" decel="50000">
                                          <p:stCondLst>
                                            <p:cond delay="676"/>
                                          </p:stCondLst>
                                        </p:cTn>
                                        <p:tgtEl>
                                          <p:spTgt spid="5"/>
                                        </p:tgtEl>
                                      </p:cBhvr>
                                      <p:to x="100000" y="100000"/>
                                    </p:animScale>
                                    <p:animScale>
                                      <p:cBhvr>
                                        <p:cTn id="51" dur="26">
                                          <p:stCondLst>
                                            <p:cond delay="1312"/>
                                          </p:stCondLst>
                                        </p:cTn>
                                        <p:tgtEl>
                                          <p:spTgt spid="5"/>
                                        </p:tgtEl>
                                      </p:cBhvr>
                                      <p:to x="100000" y="80000"/>
                                    </p:animScale>
                                    <p:animScale>
                                      <p:cBhvr>
                                        <p:cTn id="52" dur="166" decel="50000">
                                          <p:stCondLst>
                                            <p:cond delay="1338"/>
                                          </p:stCondLst>
                                        </p:cTn>
                                        <p:tgtEl>
                                          <p:spTgt spid="5"/>
                                        </p:tgtEl>
                                      </p:cBhvr>
                                      <p:to x="100000" y="100000"/>
                                    </p:animScale>
                                    <p:animScale>
                                      <p:cBhvr>
                                        <p:cTn id="53" dur="26">
                                          <p:stCondLst>
                                            <p:cond delay="1642"/>
                                          </p:stCondLst>
                                        </p:cTn>
                                        <p:tgtEl>
                                          <p:spTgt spid="5"/>
                                        </p:tgtEl>
                                      </p:cBhvr>
                                      <p:to x="100000" y="90000"/>
                                    </p:animScale>
                                    <p:animScale>
                                      <p:cBhvr>
                                        <p:cTn id="54" dur="166" decel="50000">
                                          <p:stCondLst>
                                            <p:cond delay="1668"/>
                                          </p:stCondLst>
                                        </p:cTn>
                                        <p:tgtEl>
                                          <p:spTgt spid="5"/>
                                        </p:tgtEl>
                                      </p:cBhvr>
                                      <p:to x="100000" y="100000"/>
                                    </p:animScale>
                                    <p:animScale>
                                      <p:cBhvr>
                                        <p:cTn id="55" dur="26">
                                          <p:stCondLst>
                                            <p:cond delay="1808"/>
                                          </p:stCondLst>
                                        </p:cTn>
                                        <p:tgtEl>
                                          <p:spTgt spid="5"/>
                                        </p:tgtEl>
                                      </p:cBhvr>
                                      <p:to x="100000" y="95000"/>
                                    </p:animScale>
                                    <p:animScale>
                                      <p:cBhvr>
                                        <p:cTn id="56"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E29FDA8-4198-4558-8CA8-87016D20388B}"/>
              </a:ext>
            </a:extLst>
          </p:cNvPr>
          <p:cNvSpPr>
            <a:spLocks noGrp="1"/>
          </p:cNvSpPr>
          <p:nvPr>
            <p:ph type="ctrTitle"/>
          </p:nvPr>
        </p:nvSpPr>
        <p:spPr>
          <a:xfrm>
            <a:off x="117446" y="0"/>
            <a:ext cx="12192000" cy="807105"/>
          </a:xfrm>
        </p:spPr>
        <p:txBody>
          <a:bodyPr anchor="ctr">
            <a:normAutofit/>
          </a:bodyPr>
          <a:lstStyle/>
          <a:p>
            <a:r>
              <a:rPr lang="ru-RU" sz="4800" b="1" dirty="0">
                <a:ln w="22225">
                  <a:noFill/>
                  <a:prstDash val="solid"/>
                </a:ln>
                <a:solidFill>
                  <a:srgbClr val="FF0000"/>
                </a:solidFill>
              </a:rPr>
              <a:t>Тюремное заключение Ф. М. Достоевского</a:t>
            </a:r>
          </a:p>
        </p:txBody>
      </p:sp>
      <p:sp>
        <p:nvSpPr>
          <p:cNvPr id="3" name="Подзаголовок 2">
            <a:extLst>
              <a:ext uri="{FF2B5EF4-FFF2-40B4-BE49-F238E27FC236}">
                <a16:creationId xmlns:a16="http://schemas.microsoft.com/office/drawing/2014/main" id="{9C98301F-2DF2-44B9-B0EB-19524D572710}"/>
              </a:ext>
            </a:extLst>
          </p:cNvPr>
          <p:cNvSpPr>
            <a:spLocks noGrp="1"/>
          </p:cNvSpPr>
          <p:nvPr>
            <p:ph type="subTitle" idx="1"/>
          </p:nvPr>
        </p:nvSpPr>
        <p:spPr>
          <a:xfrm>
            <a:off x="-1" y="736448"/>
            <a:ext cx="12191999" cy="6212048"/>
          </a:xfrm>
        </p:spPr>
        <p:txBody>
          <a:bodyPr>
            <a:normAutofit fontScale="85000" lnSpcReduction="20000"/>
          </a:bodyPr>
          <a:lstStyle/>
          <a:p>
            <a:r>
              <a:rPr lang="ru-RU" b="1" dirty="0">
                <a:ln w="13462">
                  <a:noFill/>
                  <a:prstDash val="solid"/>
                </a:ln>
              </a:rPr>
              <a:t>Весной</a:t>
            </a:r>
            <a:r>
              <a:rPr lang="ru-RU" sz="2000" b="1" spc="50" dirty="0">
                <a:ln w="9525" cmpd="sng">
                  <a:noFill/>
                  <a:prstDash val="solid"/>
                </a:ln>
                <a:effectLst>
                  <a:glow rad="38100">
                    <a:schemeClr val="accent1">
                      <a:alpha val="40000"/>
                    </a:schemeClr>
                  </a:glow>
                </a:effectLst>
              </a:rPr>
              <a:t> </a:t>
            </a:r>
            <a:r>
              <a:rPr lang="ru-RU" b="1" dirty="0">
                <a:ln w="13462">
                  <a:noFill/>
                  <a:prstDash val="solid"/>
                </a:ln>
              </a:rPr>
              <a:t>1846 года Федор Михайлович Достоевский познакомился с Михаилом Петрашевским. А в конце января 1847 года писатель начал посещать устраиваемые Петрашевским «пятницы», где главными обсуждаемыми вопросами были свобода книгопечатания, перемена судопроизводства и освобождение крестьян. 23 апреля 1849 года Достоевский в числе многих петрашевцев был арестован. Петрашевцев посадили в Алексеевский равелин Петропавловской крепости. Правительство решило использовать их дело в целях широкой антиреволюционной пропаганды. Долгое время заключенные были совершенно лишены каких-либо связей с внешним миром, только в июле им разрешили переписку с родными, получение книг и журналов. </a:t>
            </a:r>
            <a:br>
              <a:rPr lang="ru-RU" b="1" dirty="0">
                <a:ln w="13462">
                  <a:noFill/>
                  <a:prstDash val="solid"/>
                </a:ln>
              </a:rPr>
            </a:br>
            <a:r>
              <a:rPr lang="ru-RU" b="1" dirty="0">
                <a:ln w="13462">
                  <a:noFill/>
                  <a:prstDash val="solid"/>
                </a:ln>
              </a:rPr>
              <a:t/>
            </a:r>
            <a:br>
              <a:rPr lang="ru-RU" b="1" dirty="0">
                <a:ln w="13462">
                  <a:noFill/>
                  <a:prstDash val="solid"/>
                </a:ln>
              </a:rPr>
            </a:br>
            <a:r>
              <a:rPr lang="ru-RU" b="1" dirty="0">
                <a:ln w="13462">
                  <a:noFill/>
                  <a:prstDash val="solid"/>
                </a:ln>
              </a:rPr>
              <a:t>Военный суд шел при закрытых дверях. 16 ноября вынесенный судом приговор был передан на заключение генерал-аудитору. Приговор военно-судной комиссии гласил: «…отставного инженер-поручика Достоевского, за недонесение о распространении преступного о религии и правительстве письма литератора Белинского и злоумышленного сочинения поручика Григорьева, — лишить … чинов, всех прав состояния и подвергнуть смертной казни расстрелянием».</a:t>
            </a:r>
          </a:p>
          <a:p>
            <a:r>
              <a:rPr lang="ru-RU" b="1" dirty="0">
                <a:ln w="13462">
                  <a:noFill/>
                  <a:prstDash val="solid"/>
                </a:ln>
              </a:rPr>
              <a:t>22 декабря 1849 года Достоевский вместе с другими ожидал на Семеновском плацу исполнения смертного приговора. «Мы, петрашевцы, стояли на эшафоте и выслушивали наш приговор без малейшего раскаяния… в ту минуту … чрезвычайное большинство из нас почли бы за бесчестье отречься от своих убеждений … Приговор смертной казни расстрелянием … прочтен был вовсе не в шутку; почти все приговоренные были уверены, что он будет исполнен, и вынесли … десять ужасных, безмерно страшных минут ожидания смерти … но то дело, за которое нас осудили, те мысли, те понятия, которые владели нашим духом, представлялись нам не только не требующими раскаяния, но даже чем-то нас очищающим, мученичеством, за которое многое нам простится!». Над приговоренными переломили шпагу, а затем последовала приостановка казни и помилование. По резолюции Николая I Достоевскому казнь была заменена 4-летней каторгой и последующей сдачей в солдаты. Ночью 24 декабря Достоевский был отправлен из Петербурга в Сибирь.</a:t>
            </a:r>
          </a:p>
        </p:txBody>
      </p:sp>
      <p:sp>
        <p:nvSpPr>
          <p:cNvPr id="8" name="Управляющая кнопка: &quot;На главную&quot; 7">
            <a:hlinkClick r:id="rId3" action="ppaction://hlinksldjump" highlightClick="1">
              <a:snd r:embed="rId4" name="push.wav"/>
            </a:hlinkClick>
            <a:extLst>
              <a:ext uri="{FF2B5EF4-FFF2-40B4-BE49-F238E27FC236}">
                <a16:creationId xmlns:a16="http://schemas.microsoft.com/office/drawing/2014/main" id="{A0CF4E99-B2E0-47BB-ACC6-B7BE9E2AAA9F}"/>
              </a:ext>
            </a:extLst>
          </p:cNvPr>
          <p:cNvSpPr/>
          <p:nvPr/>
        </p:nvSpPr>
        <p:spPr>
          <a:xfrm>
            <a:off x="-1" y="0"/>
            <a:ext cx="756000" cy="691200"/>
          </a:xfrm>
          <a:prstGeom prst="actionButtonHo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1006149121"/>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grpId="0" nodeType="afterEffect">
                                  <p:stCondLst>
                                    <p:cond delay="0"/>
                                  </p:stCondLst>
                                  <p:iterate type="lt">
                                    <p:tmPct val="4000"/>
                                  </p:iterate>
                                  <p:childTnLst>
                                    <p:set>
                                      <p:cBhvr override="childStyle">
                                        <p:cTn id="6" dur="500" fill="hold"/>
                                        <p:tgtEl>
                                          <p:spTgt spid="2"/>
                                        </p:tgtEl>
                                        <p:attrNameLst>
                                          <p:attrName>style.color</p:attrName>
                                        </p:attrNameLst>
                                      </p:cBhvr>
                                      <p:to>
                                        <p:clrVal>
                                          <a:schemeClr val="accent2"/>
                                        </p:clrVal>
                                      </p:to>
                                    </p:set>
                                    <p:set>
                                      <p:cBhvr>
                                        <p:cTn id="7" dur="500" fill="hold"/>
                                        <p:tgtEl>
                                          <p:spTgt spid="2"/>
                                        </p:tgtEl>
                                        <p:attrNameLst>
                                          <p:attrName>fillcolor</p:attrName>
                                        </p:attrNameLst>
                                      </p:cBhvr>
                                      <p:to>
                                        <p:clrVal>
                                          <a:schemeClr val="accent2"/>
                                        </p:clrVal>
                                      </p:to>
                                    </p:set>
                                    <p:set>
                                      <p:cBhvr>
                                        <p:cTn id="8"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TotalTime>
  <Words>3433</Words>
  <Application>Microsoft Office PowerPoint</Application>
  <PresentationFormat>Широкоэкранный</PresentationFormat>
  <Paragraphs>163</Paragraphs>
  <Slides>18</Slides>
  <Notes>14</Notes>
  <HiddenSlides>0</HiddenSlides>
  <MMClips>1</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18</vt:i4>
      </vt:variant>
    </vt:vector>
  </HeadingPairs>
  <TitlesOfParts>
    <vt:vector size="22" baseType="lpstr">
      <vt:lpstr>Arial</vt:lpstr>
      <vt:lpstr>Calibri</vt:lpstr>
      <vt:lpstr>Calibri Light</vt:lpstr>
      <vt:lpstr>Тема Office</vt:lpstr>
      <vt:lpstr>Фёдор Михайлович Достоевский</vt:lpstr>
      <vt:lpstr>Презентация PowerPoint</vt:lpstr>
      <vt:lpstr>СОДЕРЖАНИЕ: 1. Биография 2. Фотографии Ф. М. Достоевского 3. Отец Достоевского 4. Мама Достоевского 5. Жёны Достоевского 6. Тюремное заключение 7. Творческий путь 8. Самые известные произведения 9. Общая тема произведений 10.Цитаты 11. Значение произведений 12. Последние дни жизни 13. Кто выполнил презентацию 14. Источники информации   </vt:lpstr>
      <vt:lpstr>Биография</vt:lpstr>
      <vt:lpstr>Фотографии Ф. М. Достоевского</vt:lpstr>
      <vt:lpstr>Отец Ф. М. Достоевского</vt:lpstr>
      <vt:lpstr>Мама Ф. М. Достоевского</vt:lpstr>
      <vt:lpstr>Жёны Ф. М. Достоевского</vt:lpstr>
      <vt:lpstr>Тюремное заключение Ф. М. Достоевского</vt:lpstr>
      <vt:lpstr>Творческий путь</vt:lpstr>
      <vt:lpstr>Самые известные произведения Ф. М. Достоевского</vt:lpstr>
      <vt:lpstr>Отрывок из кинофильма «Преступление и наказание»</vt:lpstr>
      <vt:lpstr>Общая тематика произведений Достоевского</vt:lpstr>
      <vt:lpstr>Некоторые цитаты Достоевского</vt:lpstr>
      <vt:lpstr>Значение произведений Достоевского в развитие литературы</vt:lpstr>
      <vt:lpstr>Последние дни жизни Ф. М. Достоевского</vt:lpstr>
      <vt:lpstr>Презентацию подготовил: Баскаков Василий Учащийся школы СОШ №21 Год создания 2018 Руководитель: Баскакова Юлия Валерьевна  </vt:lpstr>
      <vt:lpstr>Источники информации:</vt:lpstr>
    </vt:vector>
  </TitlesOfParts>
  <Company>Образовательный центр "НИВА"</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Конкурс презентаций 2018</dc:title>
  <dc:subject>Жизнь и творчество Ф.М. Достоевского</dc:subject>
  <dc:creator>Баскаков Василий</dc:creator>
  <cp:lastModifiedBy>Пользователь</cp:lastModifiedBy>
  <cp:revision>54</cp:revision>
  <dcterms:created xsi:type="dcterms:W3CDTF">2018-02-17T17:48:56Z</dcterms:created>
  <dcterms:modified xsi:type="dcterms:W3CDTF">2018-05-22T06:55:34Z</dcterms:modified>
</cp:coreProperties>
</file>