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7" r:id="rId3"/>
    <p:sldId id="258" r:id="rId4"/>
    <p:sldId id="263" r:id="rId5"/>
    <p:sldId id="259" r:id="rId6"/>
    <p:sldId id="260" r:id="rId7"/>
    <p:sldId id="262" r:id="rId8"/>
    <p:sldId id="261" r:id="rId9"/>
    <p:sldId id="264" r:id="rId10"/>
    <p:sldId id="265" r:id="rId11"/>
    <p:sldId id="268" r:id="rId12"/>
    <p:sldId id="269" r:id="rId13"/>
    <p:sldId id="270" r:id="rId14"/>
    <p:sldId id="272" r:id="rId15"/>
    <p:sldId id="273" r:id="rId16"/>
    <p:sldId id="271" r:id="rId17"/>
    <p:sldId id="267" r:id="rId18"/>
    <p:sldId id="274" r:id="rId19"/>
    <p:sldId id="275" r:id="rId20"/>
    <p:sldId id="276" r:id="rId21"/>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B159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29" autoAdjust="0"/>
    <p:restoredTop sz="94291" autoAdjust="0"/>
  </p:normalViewPr>
  <p:slideViewPr>
    <p:cSldViewPr snapToGrid="0">
      <p:cViewPr varScale="1">
        <p:scale>
          <a:sx n="105" d="100"/>
          <a:sy n="105" d="100"/>
        </p:scale>
        <p:origin x="13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704DDD-773F-42D0-83FD-0883125CA2B7}" type="datetimeFigureOut">
              <a:rPr lang="ru-RU" smtClean="0"/>
              <a:t>22.05.2018</a:t>
            </a:fld>
            <a:endParaRPr lang="ru-RU" dirty="0"/>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51B5878-04E1-40C5-9046-AA8EC5CBAE8A}" type="slidenum">
              <a:rPr lang="ru-RU" smtClean="0"/>
              <a:t>‹#›</a:t>
            </a:fld>
            <a:endParaRPr lang="ru-RU" dirty="0"/>
          </a:p>
        </p:txBody>
      </p:sp>
    </p:spTree>
    <p:extLst>
      <p:ext uri="{BB962C8B-B14F-4D97-AF65-F5344CB8AC3E}">
        <p14:creationId xmlns:p14="http://schemas.microsoft.com/office/powerpoint/2010/main" val="41532188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ru.wikipedia.org/wiki/%D0%98%D0%B3%D0%BB%D0%BE%D0%BA%D0%BE%D0%B6%D0%B8%D0%B5"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s://ru.wikipedia.org/wiki/%D0%9C%D0%BE%D1%80%D1%81%D0%BA%D0%B8%D0%B5_%D0%BB%D0%B8%D0%BB%D0%B8%D0%B8#cite_note-1"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51B5878-04E1-40C5-9046-AA8EC5CBAE8A}" type="slidenum">
              <a:rPr lang="ru-RU" smtClean="0"/>
              <a:t>3</a:t>
            </a:fld>
            <a:endParaRPr lang="ru-RU" dirty="0"/>
          </a:p>
        </p:txBody>
      </p:sp>
    </p:spTree>
    <p:extLst>
      <p:ext uri="{BB962C8B-B14F-4D97-AF65-F5344CB8AC3E}">
        <p14:creationId xmlns:p14="http://schemas.microsoft.com/office/powerpoint/2010/main" val="9243742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a:spcBef>
                <a:spcPts val="600"/>
              </a:spcBef>
            </a:pPr>
            <a:r>
              <a:rPr lang="ru-RU" sz="1200" dirty="0">
                <a:solidFill>
                  <a:schemeClr val="bg1"/>
                </a:solidFill>
                <a:effectLst/>
              </a:rPr>
              <a:t>Было время, когда высочайшей вершиной мира считалась г. Эверест (8848м над уровнем моря). Но с расширением наших познаний о рельефе морского дна выяснилось, что вулкан Мауна Кеа на острове Гавайи на 2300м. выше, если измерять его высоту со дна океана.</a:t>
            </a:r>
          </a:p>
          <a:p>
            <a:pPr>
              <a:spcBef>
                <a:spcPts val="600"/>
              </a:spcBef>
            </a:pPr>
            <a:r>
              <a:rPr lang="ru-RU" sz="1200" dirty="0">
                <a:solidFill>
                  <a:schemeClr val="bg1"/>
                </a:solidFill>
                <a:effectLst/>
              </a:rPr>
              <a:t>Тот факт, что высота Мауна Кеа вместе с подводной частью превышает 10000 м , - лишь одно из многих удивительных открытий, совершенных в результате исследований морских глубин за последние 50 лет.</a:t>
            </a:r>
          </a:p>
          <a:p>
            <a:endParaRPr lang="ru-RU" dirty="0"/>
          </a:p>
        </p:txBody>
      </p:sp>
      <p:sp>
        <p:nvSpPr>
          <p:cNvPr id="4" name="Номер слайда 3"/>
          <p:cNvSpPr>
            <a:spLocks noGrp="1"/>
          </p:cNvSpPr>
          <p:nvPr>
            <p:ph type="sldNum" sz="quarter" idx="10"/>
          </p:nvPr>
        </p:nvSpPr>
        <p:spPr/>
        <p:txBody>
          <a:bodyPr/>
          <a:lstStyle/>
          <a:p>
            <a:fld id="{451B5878-04E1-40C5-9046-AA8EC5CBAE8A}" type="slidenum">
              <a:rPr lang="ru-RU" smtClean="0"/>
              <a:t>5</a:t>
            </a:fld>
            <a:endParaRPr lang="ru-RU" dirty="0"/>
          </a:p>
        </p:txBody>
      </p:sp>
    </p:spTree>
    <p:extLst>
      <p:ext uri="{BB962C8B-B14F-4D97-AF65-F5344CB8AC3E}">
        <p14:creationId xmlns:p14="http://schemas.microsoft.com/office/powerpoint/2010/main" val="6871839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ru-RU" sz="2400" b="0" i="0" u="none" strike="noStrike" kern="1200" cap="none" spc="0" normalizeH="0" baseline="0" noProof="0" dirty="0">
                <a:ln>
                  <a:noFill/>
                </a:ln>
                <a:solidFill>
                  <a:prstClr val="white"/>
                </a:solidFill>
                <a:effectLst/>
                <a:uLnTx/>
                <a:uFillTx/>
                <a:latin typeface="+mn-lt"/>
                <a:ea typeface="+mn-ea"/>
                <a:cs typeface="+mn-cs"/>
              </a:rPr>
              <a:t>Еще быстрее происходит спрединг или расползание дна oт других хребтов. Так на Восточно-Тихоокеанском поднятии оно достигает 12-16 см в год. Впрочем, это вовсе не значит, что океан расширяет свои владения, ибо плоты, на которых покоится его дно, постепенно втягиваются в глубокие желоба.</a:t>
            </a:r>
          </a:p>
          <a:p>
            <a:endParaRPr lang="ru-RU" dirty="0"/>
          </a:p>
        </p:txBody>
      </p:sp>
      <p:sp>
        <p:nvSpPr>
          <p:cNvPr id="4" name="Номер слайда 3"/>
          <p:cNvSpPr>
            <a:spLocks noGrp="1"/>
          </p:cNvSpPr>
          <p:nvPr>
            <p:ph type="sldNum" sz="quarter" idx="10"/>
          </p:nvPr>
        </p:nvSpPr>
        <p:spPr/>
        <p:txBody>
          <a:bodyPr/>
          <a:lstStyle/>
          <a:p>
            <a:fld id="{451B5878-04E1-40C5-9046-AA8EC5CBAE8A}" type="slidenum">
              <a:rPr lang="ru-RU" smtClean="0"/>
              <a:t>6</a:t>
            </a:fld>
            <a:endParaRPr lang="ru-RU" dirty="0"/>
          </a:p>
        </p:txBody>
      </p:sp>
    </p:spTree>
    <p:extLst>
      <p:ext uri="{BB962C8B-B14F-4D97-AF65-F5344CB8AC3E}">
        <p14:creationId xmlns:p14="http://schemas.microsoft.com/office/powerpoint/2010/main" val="10257719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0" i="0" u="none" strike="noStrike" kern="1200" dirty="0">
                <a:solidFill>
                  <a:schemeClr val="tx1"/>
                </a:solidFill>
                <a:effectLst/>
                <a:latin typeface="+mn-lt"/>
                <a:ea typeface="+mn-ea"/>
                <a:cs typeface="+mn-cs"/>
              </a:rPr>
              <a:t>Карапакс у черепах — спинной щит панциря. Карапакс имеет выпуклую форму и состоит из костной основы и рогового покрытия.</a:t>
            </a:r>
            <a:endParaRPr lang="ru-RU" dirty="0"/>
          </a:p>
        </p:txBody>
      </p:sp>
      <p:sp>
        <p:nvSpPr>
          <p:cNvPr id="4" name="Номер слайда 3"/>
          <p:cNvSpPr>
            <a:spLocks noGrp="1"/>
          </p:cNvSpPr>
          <p:nvPr>
            <p:ph type="sldNum" sz="quarter" idx="10"/>
          </p:nvPr>
        </p:nvSpPr>
        <p:spPr/>
        <p:txBody>
          <a:bodyPr/>
          <a:lstStyle/>
          <a:p>
            <a:fld id="{451B5878-04E1-40C5-9046-AA8EC5CBAE8A}" type="slidenum">
              <a:rPr lang="ru-RU" smtClean="0"/>
              <a:t>10</a:t>
            </a:fld>
            <a:endParaRPr lang="ru-RU" dirty="0"/>
          </a:p>
        </p:txBody>
      </p:sp>
    </p:spTree>
    <p:extLst>
      <p:ext uri="{BB962C8B-B14F-4D97-AF65-F5344CB8AC3E}">
        <p14:creationId xmlns:p14="http://schemas.microsoft.com/office/powerpoint/2010/main" val="37571920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0" i="0" u="none" strike="noStrike" kern="1200" dirty="0">
                <a:solidFill>
                  <a:schemeClr val="tx1"/>
                </a:solidFill>
                <a:effectLst/>
                <a:latin typeface="+mn-lt"/>
                <a:ea typeface="+mn-ea"/>
                <a:cs typeface="+mn-cs"/>
              </a:rPr>
              <a:t>Ее тело невесомое по сравнению с размерами — самая большая медуза весит лишь 5 кг. Как же отличить обычную медузу от кубической? Вы сразу определите ее по размеру колокола — 2,5 метров, она красива и прозрачна, а еще ее называют морской осой. Самое интересное, что щупальца у них коротенькие, пока медузы в спокойном состоянии, но как только они чуют опасность, сразу удлиняют их на большое расстояние — около 15, а некоторые до 30 метров. Только представьте себе такого монстра!</a:t>
            </a:r>
          </a:p>
          <a:p>
            <a:r>
              <a:rPr lang="ru-RU" sz="1200" b="1" i="0" u="none" strike="noStrike" kern="1200" dirty="0">
                <a:solidFill>
                  <a:schemeClr val="tx1"/>
                </a:solidFill>
                <a:effectLst/>
                <a:latin typeface="+mn-lt"/>
                <a:ea typeface="+mn-ea"/>
                <a:cs typeface="+mn-cs"/>
              </a:rPr>
              <a:t>Обитают эти красивые монстры в Тихоокеанском регионе Индии и на побережьях Австралийского континента.</a:t>
            </a:r>
            <a:r>
              <a:rPr lang="ru-RU" sz="1200" b="0" i="0" u="none" strike="noStrike" kern="1200" dirty="0">
                <a:solidFill>
                  <a:schemeClr val="tx1"/>
                </a:solidFill>
                <a:effectLst/>
                <a:latin typeface="+mn-lt"/>
                <a:ea typeface="+mn-ea"/>
                <a:cs typeface="+mn-cs"/>
              </a:rPr>
              <a:t> Противоядие изготавливается в Австралии, но далеко не всегда его успевают применить и человек умирает, еще не доплыв до берега. Из-за сильной боли человек может впасть в шоковое состояние, что чрезвычайно опасно в воде и можно утонуть.</a:t>
            </a:r>
          </a:p>
          <a:p>
            <a:endParaRPr lang="ru-RU" dirty="0"/>
          </a:p>
        </p:txBody>
      </p:sp>
      <p:sp>
        <p:nvSpPr>
          <p:cNvPr id="4" name="Номер слайда 3"/>
          <p:cNvSpPr>
            <a:spLocks noGrp="1"/>
          </p:cNvSpPr>
          <p:nvPr>
            <p:ph type="sldNum" sz="quarter" idx="10"/>
          </p:nvPr>
        </p:nvSpPr>
        <p:spPr/>
        <p:txBody>
          <a:bodyPr/>
          <a:lstStyle/>
          <a:p>
            <a:fld id="{451B5878-04E1-40C5-9046-AA8EC5CBAE8A}" type="slidenum">
              <a:rPr lang="ru-RU" smtClean="0"/>
              <a:t>12</a:t>
            </a:fld>
            <a:endParaRPr lang="ru-RU" dirty="0"/>
          </a:p>
        </p:txBody>
      </p:sp>
    </p:spTree>
    <p:extLst>
      <p:ext uri="{BB962C8B-B14F-4D97-AF65-F5344CB8AC3E}">
        <p14:creationId xmlns:p14="http://schemas.microsoft.com/office/powerpoint/2010/main" val="38687994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0" i="0" u="none" strike="noStrike" kern="1200" dirty="0" smtClean="0">
                <a:solidFill>
                  <a:schemeClr val="tx1"/>
                </a:solidFill>
                <a:effectLst/>
                <a:latin typeface="+mn-lt"/>
                <a:ea typeface="+mn-ea"/>
                <a:cs typeface="+mn-cs"/>
              </a:rPr>
              <a:t>передвигаться </a:t>
            </a:r>
            <a:r>
              <a:rPr lang="ru-RU" sz="1200" b="0" i="0" u="none" strike="noStrike" kern="1200" dirty="0">
                <a:solidFill>
                  <a:schemeClr val="tx1"/>
                </a:solidFill>
                <a:effectLst/>
                <a:latin typeface="+mn-lt"/>
                <a:ea typeface="+mn-ea"/>
                <a:cs typeface="+mn-cs"/>
              </a:rPr>
              <a:t>португальский кораблик с помощью своих ответвлений в отличие от медузы не может. </a:t>
            </a:r>
            <a:r>
              <a:rPr lang="ru-RU" sz="1200" b="1" i="0" u="none" strike="noStrike" kern="1200" dirty="0">
                <a:solidFill>
                  <a:schemeClr val="tx1"/>
                </a:solidFill>
                <a:effectLst/>
                <a:latin typeface="+mn-lt"/>
                <a:ea typeface="+mn-ea"/>
                <a:cs typeface="+mn-cs"/>
              </a:rPr>
              <a:t>Поэтому все передвижения осуществляются с помощью ветерка и течения. У прозрачного пузыря есть также щупальца, содержащие множество стрекательных клеток.</a:t>
            </a:r>
            <a:r>
              <a:rPr lang="ru-RU" sz="1200" b="0" i="0" u="none" strike="noStrike" kern="1200" dirty="0">
                <a:solidFill>
                  <a:schemeClr val="tx1"/>
                </a:solidFill>
                <a:effectLst/>
                <a:latin typeface="+mn-lt"/>
                <a:ea typeface="+mn-ea"/>
                <a:cs typeface="+mn-cs"/>
              </a:rPr>
              <a:t> А действие этих клеток схоже с действием </a:t>
            </a:r>
            <a:r>
              <a:rPr lang="ru-RU" sz="1200" b="0" i="0" u="none" strike="noStrike" kern="1200" dirty="0" smtClean="0">
                <a:solidFill>
                  <a:schemeClr val="tx1"/>
                </a:solidFill>
                <a:effectLst/>
                <a:latin typeface="+mn-lt"/>
                <a:ea typeface="+mn-ea"/>
                <a:cs typeface="+mn-cs"/>
              </a:rPr>
              <a:t>клеток </a:t>
            </a:r>
            <a:r>
              <a:rPr lang="ru-RU" sz="1200" b="0" i="0" u="none" strike="noStrike" kern="1200" dirty="0">
                <a:solidFill>
                  <a:schemeClr val="tx1"/>
                </a:solidFill>
                <a:effectLst/>
                <a:latin typeface="+mn-lt"/>
                <a:ea typeface="+mn-ea"/>
                <a:cs typeface="+mn-cs"/>
              </a:rPr>
              <a:t>кубомедузы.</a:t>
            </a:r>
          </a:p>
          <a:p>
            <a:r>
              <a:rPr lang="ru-RU" sz="1200" b="1" i="0" u="none" strike="noStrike" kern="1200" dirty="0">
                <a:solidFill>
                  <a:schemeClr val="tx1"/>
                </a:solidFill>
                <a:effectLst/>
                <a:latin typeface="+mn-lt"/>
                <a:ea typeface="+mn-ea"/>
                <a:cs typeface="+mn-cs"/>
              </a:rPr>
              <a:t>Человек при встрече с физалией может получить ожог и ощущать сильнейшую боль, которая продолжается долго – около 2-3 дней, а симптомы аллергии – отек гортани и увеличение лимфоузлов вовсе не показатель повышения иммуноглобулинов, а отравление организма.</a:t>
            </a:r>
            <a:r>
              <a:rPr lang="ru-RU" sz="1200" b="0" i="0" u="none" strike="noStrike" kern="1200" dirty="0">
                <a:solidFill>
                  <a:schemeClr val="tx1"/>
                </a:solidFill>
                <a:effectLst/>
                <a:latin typeface="+mn-lt"/>
                <a:ea typeface="+mn-ea"/>
                <a:cs typeface="+mn-cs"/>
              </a:rPr>
              <a:t> Может возникнуть дыхательная недостаточность и потребуется вентиляция легких.</a:t>
            </a:r>
          </a:p>
          <a:p>
            <a:endParaRPr lang="ru-RU" dirty="0"/>
          </a:p>
        </p:txBody>
      </p:sp>
      <p:sp>
        <p:nvSpPr>
          <p:cNvPr id="4" name="Номер слайда 3"/>
          <p:cNvSpPr>
            <a:spLocks noGrp="1"/>
          </p:cNvSpPr>
          <p:nvPr>
            <p:ph type="sldNum" sz="quarter" idx="10"/>
          </p:nvPr>
        </p:nvSpPr>
        <p:spPr/>
        <p:txBody>
          <a:bodyPr/>
          <a:lstStyle/>
          <a:p>
            <a:fld id="{451B5878-04E1-40C5-9046-AA8EC5CBAE8A}" type="slidenum">
              <a:rPr lang="ru-RU" smtClean="0"/>
              <a:t>13</a:t>
            </a:fld>
            <a:endParaRPr lang="ru-RU" dirty="0"/>
          </a:p>
        </p:txBody>
      </p:sp>
    </p:spTree>
    <p:extLst>
      <p:ext uri="{BB962C8B-B14F-4D97-AF65-F5344CB8AC3E}">
        <p14:creationId xmlns:p14="http://schemas.microsoft.com/office/powerpoint/2010/main" val="12311604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1" i="0" u="none" strike="noStrike" kern="1200" dirty="0">
                <a:solidFill>
                  <a:schemeClr val="tx1"/>
                </a:solidFill>
                <a:effectLst/>
                <a:latin typeface="+mn-lt"/>
                <a:ea typeface="+mn-ea"/>
                <a:cs typeface="+mn-cs"/>
              </a:rPr>
              <a:t>Морские лилии</a:t>
            </a:r>
            <a:r>
              <a:rPr lang="ru-RU" sz="1200" b="0" i="0" u="none" strike="noStrike" kern="1200" dirty="0">
                <a:solidFill>
                  <a:schemeClr val="tx1"/>
                </a:solidFill>
                <a:effectLst/>
                <a:latin typeface="+mn-lt"/>
                <a:ea typeface="+mn-ea"/>
                <a:cs typeface="+mn-cs"/>
              </a:rPr>
              <a:t>  — один из классов </a:t>
            </a:r>
            <a:r>
              <a:rPr lang="ru-RU" sz="1200" b="0" i="0" u="none" strike="noStrike" kern="1200" dirty="0">
                <a:solidFill>
                  <a:schemeClr val="tx1"/>
                </a:solidFill>
                <a:effectLst/>
                <a:latin typeface="+mn-lt"/>
                <a:ea typeface="+mn-ea"/>
                <a:cs typeface="+mn-cs"/>
                <a:hlinkClick r:id="rId3" tooltip="Иглокожие"/>
              </a:rPr>
              <a:t>иглокожих</a:t>
            </a:r>
            <a:r>
              <a:rPr lang="ru-RU" sz="1200" b="0" i="0" u="none" strike="noStrike" kern="1200" dirty="0">
                <a:solidFill>
                  <a:schemeClr val="tx1"/>
                </a:solidFill>
                <a:effectLst/>
                <a:latin typeface="+mn-lt"/>
                <a:ea typeface="+mn-ea"/>
                <a:cs typeface="+mn-cs"/>
              </a:rPr>
              <a:t>. В мире известно около 700 видов, в России — 5 видов</a:t>
            </a:r>
            <a:r>
              <a:rPr lang="ru-RU" sz="1200" b="0" i="0" u="none" strike="noStrike" kern="1200" baseline="30000" dirty="0">
                <a:solidFill>
                  <a:schemeClr val="tx1"/>
                </a:solidFill>
                <a:effectLst/>
                <a:latin typeface="+mn-lt"/>
                <a:ea typeface="+mn-ea"/>
                <a:cs typeface="+mn-cs"/>
                <a:hlinkClick r:id="rId4"/>
              </a:rPr>
              <a:t>[</a:t>
            </a:r>
            <a:endParaRPr lang="ru-RU" dirty="0"/>
          </a:p>
        </p:txBody>
      </p:sp>
      <p:sp>
        <p:nvSpPr>
          <p:cNvPr id="4" name="Номер слайда 3"/>
          <p:cNvSpPr>
            <a:spLocks noGrp="1"/>
          </p:cNvSpPr>
          <p:nvPr>
            <p:ph type="sldNum" sz="quarter" idx="10"/>
          </p:nvPr>
        </p:nvSpPr>
        <p:spPr/>
        <p:txBody>
          <a:bodyPr/>
          <a:lstStyle/>
          <a:p>
            <a:fld id="{451B5878-04E1-40C5-9046-AA8EC5CBAE8A}" type="slidenum">
              <a:rPr lang="ru-RU" smtClean="0"/>
              <a:t>17</a:t>
            </a:fld>
            <a:endParaRPr lang="ru-RU" dirty="0"/>
          </a:p>
        </p:txBody>
      </p:sp>
    </p:spTree>
    <p:extLst>
      <p:ext uri="{BB962C8B-B14F-4D97-AF65-F5344CB8AC3E}">
        <p14:creationId xmlns:p14="http://schemas.microsoft.com/office/powerpoint/2010/main" val="31696566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404360D-FF0F-4DCF-8A86-12AE5159BAA6}"/>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8AB631C2-FC2A-47B1-8F39-7A7BB9758ED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BC879272-57AD-4F2B-B866-762F2D279950}"/>
              </a:ext>
            </a:extLst>
          </p:cNvPr>
          <p:cNvSpPr>
            <a:spLocks noGrp="1"/>
          </p:cNvSpPr>
          <p:nvPr>
            <p:ph type="dt" sz="half" idx="10"/>
          </p:nvPr>
        </p:nvSpPr>
        <p:spPr/>
        <p:txBody>
          <a:bodyPr/>
          <a:lstStyle/>
          <a:p>
            <a:fld id="{283CB090-ADDF-4597-A198-90D81BBA343A}" type="datetimeFigureOut">
              <a:rPr lang="ru-RU" smtClean="0"/>
              <a:t>22.05.2018</a:t>
            </a:fld>
            <a:endParaRPr lang="ru-RU" dirty="0"/>
          </a:p>
        </p:txBody>
      </p:sp>
      <p:sp>
        <p:nvSpPr>
          <p:cNvPr id="5" name="Нижний колонтитул 4">
            <a:extLst>
              <a:ext uri="{FF2B5EF4-FFF2-40B4-BE49-F238E27FC236}">
                <a16:creationId xmlns:a16="http://schemas.microsoft.com/office/drawing/2014/main" id="{4A6D8E12-CF47-4D62-84F2-9C510AF5AC5D}"/>
              </a:ext>
            </a:extLst>
          </p:cNvPr>
          <p:cNvSpPr>
            <a:spLocks noGrp="1"/>
          </p:cNvSpPr>
          <p:nvPr>
            <p:ph type="ftr" sz="quarter" idx="11"/>
          </p:nvPr>
        </p:nvSpPr>
        <p:spPr/>
        <p:txBody>
          <a:bodyPr/>
          <a:lstStyle/>
          <a:p>
            <a:endParaRPr lang="ru-RU" dirty="0"/>
          </a:p>
        </p:txBody>
      </p:sp>
      <p:sp>
        <p:nvSpPr>
          <p:cNvPr id="6" name="Номер слайда 5">
            <a:extLst>
              <a:ext uri="{FF2B5EF4-FFF2-40B4-BE49-F238E27FC236}">
                <a16:creationId xmlns:a16="http://schemas.microsoft.com/office/drawing/2014/main" id="{7E970A7F-9779-4F7C-A6E1-F8740686A9D3}"/>
              </a:ext>
            </a:extLst>
          </p:cNvPr>
          <p:cNvSpPr>
            <a:spLocks noGrp="1"/>
          </p:cNvSpPr>
          <p:nvPr>
            <p:ph type="sldNum" sz="quarter" idx="12"/>
          </p:nvPr>
        </p:nvSpPr>
        <p:spPr/>
        <p:txBody>
          <a:bodyPr/>
          <a:lstStyle/>
          <a:p>
            <a:fld id="{D465EEF3-BC03-4667-8F7E-4FA78276D435}" type="slidenum">
              <a:rPr lang="ru-RU" smtClean="0"/>
              <a:t>‹#›</a:t>
            </a:fld>
            <a:endParaRPr lang="ru-RU" dirty="0"/>
          </a:p>
        </p:txBody>
      </p:sp>
    </p:spTree>
    <p:extLst>
      <p:ext uri="{BB962C8B-B14F-4D97-AF65-F5344CB8AC3E}">
        <p14:creationId xmlns:p14="http://schemas.microsoft.com/office/powerpoint/2010/main" val="30039234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04AD0FC-25D6-4CF6-B84E-8BAB29FAECB5}"/>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F8C997A9-ECF2-4E02-8EFB-1B8A944689BC}"/>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B75840F0-2BBB-42AD-A0ED-BD11E57479DF}"/>
              </a:ext>
            </a:extLst>
          </p:cNvPr>
          <p:cNvSpPr>
            <a:spLocks noGrp="1"/>
          </p:cNvSpPr>
          <p:nvPr>
            <p:ph type="dt" sz="half" idx="10"/>
          </p:nvPr>
        </p:nvSpPr>
        <p:spPr/>
        <p:txBody>
          <a:bodyPr/>
          <a:lstStyle/>
          <a:p>
            <a:fld id="{283CB090-ADDF-4597-A198-90D81BBA343A}" type="datetimeFigureOut">
              <a:rPr lang="ru-RU" smtClean="0"/>
              <a:t>22.05.2018</a:t>
            </a:fld>
            <a:endParaRPr lang="ru-RU" dirty="0"/>
          </a:p>
        </p:txBody>
      </p:sp>
      <p:sp>
        <p:nvSpPr>
          <p:cNvPr id="5" name="Нижний колонтитул 4">
            <a:extLst>
              <a:ext uri="{FF2B5EF4-FFF2-40B4-BE49-F238E27FC236}">
                <a16:creationId xmlns:a16="http://schemas.microsoft.com/office/drawing/2014/main" id="{DBA4B334-5B14-4890-B1E1-A13B4213AC5A}"/>
              </a:ext>
            </a:extLst>
          </p:cNvPr>
          <p:cNvSpPr>
            <a:spLocks noGrp="1"/>
          </p:cNvSpPr>
          <p:nvPr>
            <p:ph type="ftr" sz="quarter" idx="11"/>
          </p:nvPr>
        </p:nvSpPr>
        <p:spPr/>
        <p:txBody>
          <a:bodyPr/>
          <a:lstStyle/>
          <a:p>
            <a:endParaRPr lang="ru-RU" dirty="0"/>
          </a:p>
        </p:txBody>
      </p:sp>
      <p:sp>
        <p:nvSpPr>
          <p:cNvPr id="6" name="Номер слайда 5">
            <a:extLst>
              <a:ext uri="{FF2B5EF4-FFF2-40B4-BE49-F238E27FC236}">
                <a16:creationId xmlns:a16="http://schemas.microsoft.com/office/drawing/2014/main" id="{D0A9DB33-4DE2-44D9-8F54-F003C9B30387}"/>
              </a:ext>
            </a:extLst>
          </p:cNvPr>
          <p:cNvSpPr>
            <a:spLocks noGrp="1"/>
          </p:cNvSpPr>
          <p:nvPr>
            <p:ph type="sldNum" sz="quarter" idx="12"/>
          </p:nvPr>
        </p:nvSpPr>
        <p:spPr/>
        <p:txBody>
          <a:bodyPr/>
          <a:lstStyle/>
          <a:p>
            <a:fld id="{D465EEF3-BC03-4667-8F7E-4FA78276D435}" type="slidenum">
              <a:rPr lang="ru-RU" smtClean="0"/>
              <a:t>‹#›</a:t>
            </a:fld>
            <a:endParaRPr lang="ru-RU" dirty="0"/>
          </a:p>
        </p:txBody>
      </p:sp>
    </p:spTree>
    <p:extLst>
      <p:ext uri="{BB962C8B-B14F-4D97-AF65-F5344CB8AC3E}">
        <p14:creationId xmlns:p14="http://schemas.microsoft.com/office/powerpoint/2010/main" val="21210250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E52E680B-470F-461A-AFAB-1C311592CA84}"/>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70D16A7F-8F14-41CD-B124-F88070C0A4D4}"/>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1D025B1B-ECEA-4210-8B2F-44D81D75798F}"/>
              </a:ext>
            </a:extLst>
          </p:cNvPr>
          <p:cNvSpPr>
            <a:spLocks noGrp="1"/>
          </p:cNvSpPr>
          <p:nvPr>
            <p:ph type="dt" sz="half" idx="10"/>
          </p:nvPr>
        </p:nvSpPr>
        <p:spPr/>
        <p:txBody>
          <a:bodyPr/>
          <a:lstStyle/>
          <a:p>
            <a:fld id="{283CB090-ADDF-4597-A198-90D81BBA343A}" type="datetimeFigureOut">
              <a:rPr lang="ru-RU" smtClean="0"/>
              <a:t>22.05.2018</a:t>
            </a:fld>
            <a:endParaRPr lang="ru-RU" dirty="0"/>
          </a:p>
        </p:txBody>
      </p:sp>
      <p:sp>
        <p:nvSpPr>
          <p:cNvPr id="5" name="Нижний колонтитул 4">
            <a:extLst>
              <a:ext uri="{FF2B5EF4-FFF2-40B4-BE49-F238E27FC236}">
                <a16:creationId xmlns:a16="http://schemas.microsoft.com/office/drawing/2014/main" id="{54631F87-0150-4D70-85C9-A7FD1F6339BD}"/>
              </a:ext>
            </a:extLst>
          </p:cNvPr>
          <p:cNvSpPr>
            <a:spLocks noGrp="1"/>
          </p:cNvSpPr>
          <p:nvPr>
            <p:ph type="ftr" sz="quarter" idx="11"/>
          </p:nvPr>
        </p:nvSpPr>
        <p:spPr/>
        <p:txBody>
          <a:bodyPr/>
          <a:lstStyle/>
          <a:p>
            <a:endParaRPr lang="ru-RU" dirty="0"/>
          </a:p>
        </p:txBody>
      </p:sp>
      <p:sp>
        <p:nvSpPr>
          <p:cNvPr id="6" name="Номер слайда 5">
            <a:extLst>
              <a:ext uri="{FF2B5EF4-FFF2-40B4-BE49-F238E27FC236}">
                <a16:creationId xmlns:a16="http://schemas.microsoft.com/office/drawing/2014/main" id="{038011B2-1CA7-42F6-BD6F-D17ECABC128C}"/>
              </a:ext>
            </a:extLst>
          </p:cNvPr>
          <p:cNvSpPr>
            <a:spLocks noGrp="1"/>
          </p:cNvSpPr>
          <p:nvPr>
            <p:ph type="sldNum" sz="quarter" idx="12"/>
          </p:nvPr>
        </p:nvSpPr>
        <p:spPr/>
        <p:txBody>
          <a:bodyPr/>
          <a:lstStyle/>
          <a:p>
            <a:fld id="{D465EEF3-BC03-4667-8F7E-4FA78276D435}" type="slidenum">
              <a:rPr lang="ru-RU" smtClean="0"/>
              <a:t>‹#›</a:t>
            </a:fld>
            <a:endParaRPr lang="ru-RU" dirty="0"/>
          </a:p>
        </p:txBody>
      </p:sp>
    </p:spTree>
    <p:extLst>
      <p:ext uri="{BB962C8B-B14F-4D97-AF65-F5344CB8AC3E}">
        <p14:creationId xmlns:p14="http://schemas.microsoft.com/office/powerpoint/2010/main" val="8273179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2F80620-C5FB-42EF-A823-A86DFD6D23FD}"/>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93308801-8A87-489B-BF02-BB891D82F641}"/>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BE5FAF77-9F7A-4CC5-97D3-AE7205F350F8}"/>
              </a:ext>
            </a:extLst>
          </p:cNvPr>
          <p:cNvSpPr>
            <a:spLocks noGrp="1"/>
          </p:cNvSpPr>
          <p:nvPr>
            <p:ph type="dt" sz="half" idx="10"/>
          </p:nvPr>
        </p:nvSpPr>
        <p:spPr/>
        <p:txBody>
          <a:bodyPr/>
          <a:lstStyle/>
          <a:p>
            <a:fld id="{283CB090-ADDF-4597-A198-90D81BBA343A}" type="datetimeFigureOut">
              <a:rPr lang="ru-RU" smtClean="0"/>
              <a:t>22.05.2018</a:t>
            </a:fld>
            <a:endParaRPr lang="ru-RU" dirty="0"/>
          </a:p>
        </p:txBody>
      </p:sp>
      <p:sp>
        <p:nvSpPr>
          <p:cNvPr id="5" name="Нижний колонтитул 4">
            <a:extLst>
              <a:ext uri="{FF2B5EF4-FFF2-40B4-BE49-F238E27FC236}">
                <a16:creationId xmlns:a16="http://schemas.microsoft.com/office/drawing/2014/main" id="{21C0990F-503C-4721-BFE3-FB73B0AC01C1}"/>
              </a:ext>
            </a:extLst>
          </p:cNvPr>
          <p:cNvSpPr>
            <a:spLocks noGrp="1"/>
          </p:cNvSpPr>
          <p:nvPr>
            <p:ph type="ftr" sz="quarter" idx="11"/>
          </p:nvPr>
        </p:nvSpPr>
        <p:spPr/>
        <p:txBody>
          <a:bodyPr/>
          <a:lstStyle/>
          <a:p>
            <a:endParaRPr lang="ru-RU" dirty="0"/>
          </a:p>
        </p:txBody>
      </p:sp>
      <p:sp>
        <p:nvSpPr>
          <p:cNvPr id="6" name="Номер слайда 5">
            <a:extLst>
              <a:ext uri="{FF2B5EF4-FFF2-40B4-BE49-F238E27FC236}">
                <a16:creationId xmlns:a16="http://schemas.microsoft.com/office/drawing/2014/main" id="{0A6BFF6B-E502-4FC9-83D8-A20E1CF8B05B}"/>
              </a:ext>
            </a:extLst>
          </p:cNvPr>
          <p:cNvSpPr>
            <a:spLocks noGrp="1"/>
          </p:cNvSpPr>
          <p:nvPr>
            <p:ph type="sldNum" sz="quarter" idx="12"/>
          </p:nvPr>
        </p:nvSpPr>
        <p:spPr/>
        <p:txBody>
          <a:bodyPr/>
          <a:lstStyle/>
          <a:p>
            <a:fld id="{D465EEF3-BC03-4667-8F7E-4FA78276D435}" type="slidenum">
              <a:rPr lang="ru-RU" smtClean="0"/>
              <a:t>‹#›</a:t>
            </a:fld>
            <a:endParaRPr lang="ru-RU" dirty="0"/>
          </a:p>
        </p:txBody>
      </p:sp>
    </p:spTree>
    <p:extLst>
      <p:ext uri="{BB962C8B-B14F-4D97-AF65-F5344CB8AC3E}">
        <p14:creationId xmlns:p14="http://schemas.microsoft.com/office/powerpoint/2010/main" val="18734693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F198316-02D9-4DCA-8D10-E7FB551DA75F}"/>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E872DF64-65E5-4902-B6E6-4877CA1B570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99064B09-CDC9-4DDF-9B50-6B6D956175AD}"/>
              </a:ext>
            </a:extLst>
          </p:cNvPr>
          <p:cNvSpPr>
            <a:spLocks noGrp="1"/>
          </p:cNvSpPr>
          <p:nvPr>
            <p:ph type="dt" sz="half" idx="10"/>
          </p:nvPr>
        </p:nvSpPr>
        <p:spPr/>
        <p:txBody>
          <a:bodyPr/>
          <a:lstStyle/>
          <a:p>
            <a:fld id="{283CB090-ADDF-4597-A198-90D81BBA343A}" type="datetimeFigureOut">
              <a:rPr lang="ru-RU" smtClean="0"/>
              <a:t>22.05.2018</a:t>
            </a:fld>
            <a:endParaRPr lang="ru-RU" dirty="0"/>
          </a:p>
        </p:txBody>
      </p:sp>
      <p:sp>
        <p:nvSpPr>
          <p:cNvPr id="5" name="Нижний колонтитул 4">
            <a:extLst>
              <a:ext uri="{FF2B5EF4-FFF2-40B4-BE49-F238E27FC236}">
                <a16:creationId xmlns:a16="http://schemas.microsoft.com/office/drawing/2014/main" id="{E8B13E19-DA7C-4DBA-91A2-D3D62E24E7FA}"/>
              </a:ext>
            </a:extLst>
          </p:cNvPr>
          <p:cNvSpPr>
            <a:spLocks noGrp="1"/>
          </p:cNvSpPr>
          <p:nvPr>
            <p:ph type="ftr" sz="quarter" idx="11"/>
          </p:nvPr>
        </p:nvSpPr>
        <p:spPr/>
        <p:txBody>
          <a:bodyPr/>
          <a:lstStyle/>
          <a:p>
            <a:endParaRPr lang="ru-RU" dirty="0"/>
          </a:p>
        </p:txBody>
      </p:sp>
      <p:sp>
        <p:nvSpPr>
          <p:cNvPr id="6" name="Номер слайда 5">
            <a:extLst>
              <a:ext uri="{FF2B5EF4-FFF2-40B4-BE49-F238E27FC236}">
                <a16:creationId xmlns:a16="http://schemas.microsoft.com/office/drawing/2014/main" id="{BC82B36F-4748-4D09-888D-DFF526595D71}"/>
              </a:ext>
            </a:extLst>
          </p:cNvPr>
          <p:cNvSpPr>
            <a:spLocks noGrp="1"/>
          </p:cNvSpPr>
          <p:nvPr>
            <p:ph type="sldNum" sz="quarter" idx="12"/>
          </p:nvPr>
        </p:nvSpPr>
        <p:spPr/>
        <p:txBody>
          <a:bodyPr/>
          <a:lstStyle/>
          <a:p>
            <a:fld id="{D465EEF3-BC03-4667-8F7E-4FA78276D435}" type="slidenum">
              <a:rPr lang="ru-RU" smtClean="0"/>
              <a:t>‹#›</a:t>
            </a:fld>
            <a:endParaRPr lang="ru-RU" dirty="0"/>
          </a:p>
        </p:txBody>
      </p:sp>
    </p:spTree>
    <p:extLst>
      <p:ext uri="{BB962C8B-B14F-4D97-AF65-F5344CB8AC3E}">
        <p14:creationId xmlns:p14="http://schemas.microsoft.com/office/powerpoint/2010/main" val="30855950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B19B806-6F13-4380-8253-CDF1D81C9031}"/>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999A315F-3377-4190-8079-FCEA79DE3465}"/>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EACCF5DD-5205-4DAE-A396-FF583EA56D59}"/>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C9CD30FE-B952-4D82-AEDE-CF43EFA4D725}"/>
              </a:ext>
            </a:extLst>
          </p:cNvPr>
          <p:cNvSpPr>
            <a:spLocks noGrp="1"/>
          </p:cNvSpPr>
          <p:nvPr>
            <p:ph type="dt" sz="half" idx="10"/>
          </p:nvPr>
        </p:nvSpPr>
        <p:spPr/>
        <p:txBody>
          <a:bodyPr/>
          <a:lstStyle/>
          <a:p>
            <a:fld id="{283CB090-ADDF-4597-A198-90D81BBA343A}" type="datetimeFigureOut">
              <a:rPr lang="ru-RU" smtClean="0"/>
              <a:t>22.05.2018</a:t>
            </a:fld>
            <a:endParaRPr lang="ru-RU" dirty="0"/>
          </a:p>
        </p:txBody>
      </p:sp>
      <p:sp>
        <p:nvSpPr>
          <p:cNvPr id="6" name="Нижний колонтитул 5">
            <a:extLst>
              <a:ext uri="{FF2B5EF4-FFF2-40B4-BE49-F238E27FC236}">
                <a16:creationId xmlns:a16="http://schemas.microsoft.com/office/drawing/2014/main" id="{D3A89DF2-69F3-4900-8D44-638435AEC730}"/>
              </a:ext>
            </a:extLst>
          </p:cNvPr>
          <p:cNvSpPr>
            <a:spLocks noGrp="1"/>
          </p:cNvSpPr>
          <p:nvPr>
            <p:ph type="ftr" sz="quarter" idx="11"/>
          </p:nvPr>
        </p:nvSpPr>
        <p:spPr/>
        <p:txBody>
          <a:bodyPr/>
          <a:lstStyle/>
          <a:p>
            <a:endParaRPr lang="ru-RU" dirty="0"/>
          </a:p>
        </p:txBody>
      </p:sp>
      <p:sp>
        <p:nvSpPr>
          <p:cNvPr id="7" name="Номер слайда 6">
            <a:extLst>
              <a:ext uri="{FF2B5EF4-FFF2-40B4-BE49-F238E27FC236}">
                <a16:creationId xmlns:a16="http://schemas.microsoft.com/office/drawing/2014/main" id="{DB1E5620-98EE-4FCA-9CC5-2C7B8BD3BF66}"/>
              </a:ext>
            </a:extLst>
          </p:cNvPr>
          <p:cNvSpPr>
            <a:spLocks noGrp="1"/>
          </p:cNvSpPr>
          <p:nvPr>
            <p:ph type="sldNum" sz="quarter" idx="12"/>
          </p:nvPr>
        </p:nvSpPr>
        <p:spPr/>
        <p:txBody>
          <a:bodyPr/>
          <a:lstStyle/>
          <a:p>
            <a:fld id="{D465EEF3-BC03-4667-8F7E-4FA78276D435}" type="slidenum">
              <a:rPr lang="ru-RU" smtClean="0"/>
              <a:t>‹#›</a:t>
            </a:fld>
            <a:endParaRPr lang="ru-RU" dirty="0"/>
          </a:p>
        </p:txBody>
      </p:sp>
    </p:spTree>
    <p:extLst>
      <p:ext uri="{BB962C8B-B14F-4D97-AF65-F5344CB8AC3E}">
        <p14:creationId xmlns:p14="http://schemas.microsoft.com/office/powerpoint/2010/main" val="8569876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375D03E-5D59-4E84-8AFC-85DEFDB4E9EB}"/>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D4B45CCA-3E13-421A-8344-D590EF3D28B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478A7216-1E59-4E33-9E1B-AF6621B47C9B}"/>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C200A666-7453-4F0B-B563-234D25A39A9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2C86EFB3-AF81-4901-A252-A99019216817}"/>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3400FD2E-7AFA-4C0E-AF6A-9860B12C8C13}"/>
              </a:ext>
            </a:extLst>
          </p:cNvPr>
          <p:cNvSpPr>
            <a:spLocks noGrp="1"/>
          </p:cNvSpPr>
          <p:nvPr>
            <p:ph type="dt" sz="half" idx="10"/>
          </p:nvPr>
        </p:nvSpPr>
        <p:spPr/>
        <p:txBody>
          <a:bodyPr/>
          <a:lstStyle/>
          <a:p>
            <a:fld id="{283CB090-ADDF-4597-A198-90D81BBA343A}" type="datetimeFigureOut">
              <a:rPr lang="ru-RU" smtClean="0"/>
              <a:t>22.05.2018</a:t>
            </a:fld>
            <a:endParaRPr lang="ru-RU" dirty="0"/>
          </a:p>
        </p:txBody>
      </p:sp>
      <p:sp>
        <p:nvSpPr>
          <p:cNvPr id="8" name="Нижний колонтитул 7">
            <a:extLst>
              <a:ext uri="{FF2B5EF4-FFF2-40B4-BE49-F238E27FC236}">
                <a16:creationId xmlns:a16="http://schemas.microsoft.com/office/drawing/2014/main" id="{E3FB6FBD-0103-498E-BE20-FE0AA339172C}"/>
              </a:ext>
            </a:extLst>
          </p:cNvPr>
          <p:cNvSpPr>
            <a:spLocks noGrp="1"/>
          </p:cNvSpPr>
          <p:nvPr>
            <p:ph type="ftr" sz="quarter" idx="11"/>
          </p:nvPr>
        </p:nvSpPr>
        <p:spPr/>
        <p:txBody>
          <a:bodyPr/>
          <a:lstStyle/>
          <a:p>
            <a:endParaRPr lang="ru-RU" dirty="0"/>
          </a:p>
        </p:txBody>
      </p:sp>
      <p:sp>
        <p:nvSpPr>
          <p:cNvPr id="9" name="Номер слайда 8">
            <a:extLst>
              <a:ext uri="{FF2B5EF4-FFF2-40B4-BE49-F238E27FC236}">
                <a16:creationId xmlns:a16="http://schemas.microsoft.com/office/drawing/2014/main" id="{54FFAF9C-1A18-4A5E-819C-98EE3137CB77}"/>
              </a:ext>
            </a:extLst>
          </p:cNvPr>
          <p:cNvSpPr>
            <a:spLocks noGrp="1"/>
          </p:cNvSpPr>
          <p:nvPr>
            <p:ph type="sldNum" sz="quarter" idx="12"/>
          </p:nvPr>
        </p:nvSpPr>
        <p:spPr/>
        <p:txBody>
          <a:bodyPr/>
          <a:lstStyle/>
          <a:p>
            <a:fld id="{D465EEF3-BC03-4667-8F7E-4FA78276D435}" type="slidenum">
              <a:rPr lang="ru-RU" smtClean="0"/>
              <a:t>‹#›</a:t>
            </a:fld>
            <a:endParaRPr lang="ru-RU" dirty="0"/>
          </a:p>
        </p:txBody>
      </p:sp>
    </p:spTree>
    <p:extLst>
      <p:ext uri="{BB962C8B-B14F-4D97-AF65-F5344CB8AC3E}">
        <p14:creationId xmlns:p14="http://schemas.microsoft.com/office/powerpoint/2010/main" val="4058795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BBB574A-0817-43B6-95B1-F11FBDA8EB82}"/>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28E65204-8533-46A0-BFF6-5E8DBA2F6ECD}"/>
              </a:ext>
            </a:extLst>
          </p:cNvPr>
          <p:cNvSpPr>
            <a:spLocks noGrp="1"/>
          </p:cNvSpPr>
          <p:nvPr>
            <p:ph type="dt" sz="half" idx="10"/>
          </p:nvPr>
        </p:nvSpPr>
        <p:spPr/>
        <p:txBody>
          <a:bodyPr/>
          <a:lstStyle/>
          <a:p>
            <a:fld id="{283CB090-ADDF-4597-A198-90D81BBA343A}" type="datetimeFigureOut">
              <a:rPr lang="ru-RU" smtClean="0"/>
              <a:t>22.05.2018</a:t>
            </a:fld>
            <a:endParaRPr lang="ru-RU" dirty="0"/>
          </a:p>
        </p:txBody>
      </p:sp>
      <p:sp>
        <p:nvSpPr>
          <p:cNvPr id="4" name="Нижний колонтитул 3">
            <a:extLst>
              <a:ext uri="{FF2B5EF4-FFF2-40B4-BE49-F238E27FC236}">
                <a16:creationId xmlns:a16="http://schemas.microsoft.com/office/drawing/2014/main" id="{97B39186-B753-4747-ABE6-ECAED81B2194}"/>
              </a:ext>
            </a:extLst>
          </p:cNvPr>
          <p:cNvSpPr>
            <a:spLocks noGrp="1"/>
          </p:cNvSpPr>
          <p:nvPr>
            <p:ph type="ftr" sz="quarter" idx="11"/>
          </p:nvPr>
        </p:nvSpPr>
        <p:spPr/>
        <p:txBody>
          <a:bodyPr/>
          <a:lstStyle/>
          <a:p>
            <a:endParaRPr lang="ru-RU" dirty="0"/>
          </a:p>
        </p:txBody>
      </p:sp>
      <p:sp>
        <p:nvSpPr>
          <p:cNvPr id="5" name="Номер слайда 4">
            <a:extLst>
              <a:ext uri="{FF2B5EF4-FFF2-40B4-BE49-F238E27FC236}">
                <a16:creationId xmlns:a16="http://schemas.microsoft.com/office/drawing/2014/main" id="{D4D41336-9F61-408D-9A45-FCB5E7C9BC9C}"/>
              </a:ext>
            </a:extLst>
          </p:cNvPr>
          <p:cNvSpPr>
            <a:spLocks noGrp="1"/>
          </p:cNvSpPr>
          <p:nvPr>
            <p:ph type="sldNum" sz="quarter" idx="12"/>
          </p:nvPr>
        </p:nvSpPr>
        <p:spPr/>
        <p:txBody>
          <a:bodyPr/>
          <a:lstStyle/>
          <a:p>
            <a:fld id="{D465EEF3-BC03-4667-8F7E-4FA78276D435}" type="slidenum">
              <a:rPr lang="ru-RU" smtClean="0"/>
              <a:t>‹#›</a:t>
            </a:fld>
            <a:endParaRPr lang="ru-RU" dirty="0"/>
          </a:p>
        </p:txBody>
      </p:sp>
    </p:spTree>
    <p:extLst>
      <p:ext uri="{BB962C8B-B14F-4D97-AF65-F5344CB8AC3E}">
        <p14:creationId xmlns:p14="http://schemas.microsoft.com/office/powerpoint/2010/main" val="42921452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BCB4937F-ED05-4B6C-9073-C4CB1003601C}"/>
              </a:ext>
            </a:extLst>
          </p:cNvPr>
          <p:cNvSpPr>
            <a:spLocks noGrp="1"/>
          </p:cNvSpPr>
          <p:nvPr>
            <p:ph type="dt" sz="half" idx="10"/>
          </p:nvPr>
        </p:nvSpPr>
        <p:spPr/>
        <p:txBody>
          <a:bodyPr/>
          <a:lstStyle/>
          <a:p>
            <a:fld id="{283CB090-ADDF-4597-A198-90D81BBA343A}" type="datetimeFigureOut">
              <a:rPr lang="ru-RU" smtClean="0"/>
              <a:t>22.05.2018</a:t>
            </a:fld>
            <a:endParaRPr lang="ru-RU" dirty="0"/>
          </a:p>
        </p:txBody>
      </p:sp>
      <p:sp>
        <p:nvSpPr>
          <p:cNvPr id="3" name="Нижний колонтитул 2">
            <a:extLst>
              <a:ext uri="{FF2B5EF4-FFF2-40B4-BE49-F238E27FC236}">
                <a16:creationId xmlns:a16="http://schemas.microsoft.com/office/drawing/2014/main" id="{0005D1A0-D879-4C3F-840F-FF05D1F1A503}"/>
              </a:ext>
            </a:extLst>
          </p:cNvPr>
          <p:cNvSpPr>
            <a:spLocks noGrp="1"/>
          </p:cNvSpPr>
          <p:nvPr>
            <p:ph type="ftr" sz="quarter" idx="11"/>
          </p:nvPr>
        </p:nvSpPr>
        <p:spPr/>
        <p:txBody>
          <a:bodyPr/>
          <a:lstStyle/>
          <a:p>
            <a:endParaRPr lang="ru-RU" dirty="0"/>
          </a:p>
        </p:txBody>
      </p:sp>
      <p:sp>
        <p:nvSpPr>
          <p:cNvPr id="4" name="Номер слайда 3">
            <a:extLst>
              <a:ext uri="{FF2B5EF4-FFF2-40B4-BE49-F238E27FC236}">
                <a16:creationId xmlns:a16="http://schemas.microsoft.com/office/drawing/2014/main" id="{F95212C1-520A-428A-9C6B-EFB9075E0FFC}"/>
              </a:ext>
            </a:extLst>
          </p:cNvPr>
          <p:cNvSpPr>
            <a:spLocks noGrp="1"/>
          </p:cNvSpPr>
          <p:nvPr>
            <p:ph type="sldNum" sz="quarter" idx="12"/>
          </p:nvPr>
        </p:nvSpPr>
        <p:spPr/>
        <p:txBody>
          <a:bodyPr/>
          <a:lstStyle/>
          <a:p>
            <a:fld id="{D465EEF3-BC03-4667-8F7E-4FA78276D435}" type="slidenum">
              <a:rPr lang="ru-RU" smtClean="0"/>
              <a:t>‹#›</a:t>
            </a:fld>
            <a:endParaRPr lang="ru-RU" dirty="0"/>
          </a:p>
        </p:txBody>
      </p:sp>
    </p:spTree>
    <p:extLst>
      <p:ext uri="{BB962C8B-B14F-4D97-AF65-F5344CB8AC3E}">
        <p14:creationId xmlns:p14="http://schemas.microsoft.com/office/powerpoint/2010/main" val="5132691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0870C39-2D3B-4C6F-B94F-1362FA2E742C}"/>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9A7568A8-E97F-435B-9C79-74E49E47F43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D724E060-A58F-434D-A941-59DE870C6EC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8168FFAE-91FA-429A-BF46-40670F4B1474}"/>
              </a:ext>
            </a:extLst>
          </p:cNvPr>
          <p:cNvSpPr>
            <a:spLocks noGrp="1"/>
          </p:cNvSpPr>
          <p:nvPr>
            <p:ph type="dt" sz="half" idx="10"/>
          </p:nvPr>
        </p:nvSpPr>
        <p:spPr/>
        <p:txBody>
          <a:bodyPr/>
          <a:lstStyle/>
          <a:p>
            <a:fld id="{283CB090-ADDF-4597-A198-90D81BBA343A}" type="datetimeFigureOut">
              <a:rPr lang="ru-RU" smtClean="0"/>
              <a:t>22.05.2018</a:t>
            </a:fld>
            <a:endParaRPr lang="ru-RU" dirty="0"/>
          </a:p>
        </p:txBody>
      </p:sp>
      <p:sp>
        <p:nvSpPr>
          <p:cNvPr id="6" name="Нижний колонтитул 5">
            <a:extLst>
              <a:ext uri="{FF2B5EF4-FFF2-40B4-BE49-F238E27FC236}">
                <a16:creationId xmlns:a16="http://schemas.microsoft.com/office/drawing/2014/main" id="{091BCAAC-14B0-4A81-91AB-9765FA68ECD4}"/>
              </a:ext>
            </a:extLst>
          </p:cNvPr>
          <p:cNvSpPr>
            <a:spLocks noGrp="1"/>
          </p:cNvSpPr>
          <p:nvPr>
            <p:ph type="ftr" sz="quarter" idx="11"/>
          </p:nvPr>
        </p:nvSpPr>
        <p:spPr/>
        <p:txBody>
          <a:bodyPr/>
          <a:lstStyle/>
          <a:p>
            <a:endParaRPr lang="ru-RU" dirty="0"/>
          </a:p>
        </p:txBody>
      </p:sp>
      <p:sp>
        <p:nvSpPr>
          <p:cNvPr id="7" name="Номер слайда 6">
            <a:extLst>
              <a:ext uri="{FF2B5EF4-FFF2-40B4-BE49-F238E27FC236}">
                <a16:creationId xmlns:a16="http://schemas.microsoft.com/office/drawing/2014/main" id="{ACC49D9F-5477-4FB4-9289-C47CE855499E}"/>
              </a:ext>
            </a:extLst>
          </p:cNvPr>
          <p:cNvSpPr>
            <a:spLocks noGrp="1"/>
          </p:cNvSpPr>
          <p:nvPr>
            <p:ph type="sldNum" sz="quarter" idx="12"/>
          </p:nvPr>
        </p:nvSpPr>
        <p:spPr/>
        <p:txBody>
          <a:bodyPr/>
          <a:lstStyle/>
          <a:p>
            <a:fld id="{D465EEF3-BC03-4667-8F7E-4FA78276D435}" type="slidenum">
              <a:rPr lang="ru-RU" smtClean="0"/>
              <a:t>‹#›</a:t>
            </a:fld>
            <a:endParaRPr lang="ru-RU" dirty="0"/>
          </a:p>
        </p:txBody>
      </p:sp>
    </p:spTree>
    <p:extLst>
      <p:ext uri="{BB962C8B-B14F-4D97-AF65-F5344CB8AC3E}">
        <p14:creationId xmlns:p14="http://schemas.microsoft.com/office/powerpoint/2010/main" val="9750246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197DB6A-7293-4CEA-9C8C-A597CDBEF4D4}"/>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83851C4E-0EEA-4C6F-B6B7-E7F618D6DAD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a:extLst>
              <a:ext uri="{FF2B5EF4-FFF2-40B4-BE49-F238E27FC236}">
                <a16:creationId xmlns:a16="http://schemas.microsoft.com/office/drawing/2014/main" id="{38F80DD5-7603-481F-AFA3-8BA2A3E5AA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D14CA3A4-D60D-42B2-A69E-CE33A210C745}"/>
              </a:ext>
            </a:extLst>
          </p:cNvPr>
          <p:cNvSpPr>
            <a:spLocks noGrp="1"/>
          </p:cNvSpPr>
          <p:nvPr>
            <p:ph type="dt" sz="half" idx="10"/>
          </p:nvPr>
        </p:nvSpPr>
        <p:spPr/>
        <p:txBody>
          <a:bodyPr/>
          <a:lstStyle/>
          <a:p>
            <a:fld id="{283CB090-ADDF-4597-A198-90D81BBA343A}" type="datetimeFigureOut">
              <a:rPr lang="ru-RU" smtClean="0"/>
              <a:t>22.05.2018</a:t>
            </a:fld>
            <a:endParaRPr lang="ru-RU" dirty="0"/>
          </a:p>
        </p:txBody>
      </p:sp>
      <p:sp>
        <p:nvSpPr>
          <p:cNvPr id="6" name="Нижний колонтитул 5">
            <a:extLst>
              <a:ext uri="{FF2B5EF4-FFF2-40B4-BE49-F238E27FC236}">
                <a16:creationId xmlns:a16="http://schemas.microsoft.com/office/drawing/2014/main" id="{77C7DB7A-73D2-4C79-A008-5EB2F63E139C}"/>
              </a:ext>
            </a:extLst>
          </p:cNvPr>
          <p:cNvSpPr>
            <a:spLocks noGrp="1"/>
          </p:cNvSpPr>
          <p:nvPr>
            <p:ph type="ftr" sz="quarter" idx="11"/>
          </p:nvPr>
        </p:nvSpPr>
        <p:spPr/>
        <p:txBody>
          <a:bodyPr/>
          <a:lstStyle/>
          <a:p>
            <a:endParaRPr lang="ru-RU" dirty="0"/>
          </a:p>
        </p:txBody>
      </p:sp>
      <p:sp>
        <p:nvSpPr>
          <p:cNvPr id="7" name="Номер слайда 6">
            <a:extLst>
              <a:ext uri="{FF2B5EF4-FFF2-40B4-BE49-F238E27FC236}">
                <a16:creationId xmlns:a16="http://schemas.microsoft.com/office/drawing/2014/main" id="{EF7625CC-E261-4203-85D9-51C659A1CE71}"/>
              </a:ext>
            </a:extLst>
          </p:cNvPr>
          <p:cNvSpPr>
            <a:spLocks noGrp="1"/>
          </p:cNvSpPr>
          <p:nvPr>
            <p:ph type="sldNum" sz="quarter" idx="12"/>
          </p:nvPr>
        </p:nvSpPr>
        <p:spPr/>
        <p:txBody>
          <a:bodyPr/>
          <a:lstStyle/>
          <a:p>
            <a:fld id="{D465EEF3-BC03-4667-8F7E-4FA78276D435}" type="slidenum">
              <a:rPr lang="ru-RU" smtClean="0"/>
              <a:t>‹#›</a:t>
            </a:fld>
            <a:endParaRPr lang="ru-RU" dirty="0"/>
          </a:p>
        </p:txBody>
      </p:sp>
    </p:spTree>
    <p:extLst>
      <p:ext uri="{BB962C8B-B14F-4D97-AF65-F5344CB8AC3E}">
        <p14:creationId xmlns:p14="http://schemas.microsoft.com/office/powerpoint/2010/main" val="37620080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01A34E1-FEE4-46C9-862A-03168A18FB1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701A7F51-55B0-4770-A0A7-24332C598DE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810EC906-2A2D-4567-A70B-4362AE36B53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3CB090-ADDF-4597-A198-90D81BBA343A}" type="datetimeFigureOut">
              <a:rPr lang="ru-RU" smtClean="0"/>
              <a:t>22.05.2018</a:t>
            </a:fld>
            <a:endParaRPr lang="ru-RU" dirty="0"/>
          </a:p>
        </p:txBody>
      </p:sp>
      <p:sp>
        <p:nvSpPr>
          <p:cNvPr id="5" name="Нижний колонтитул 4">
            <a:extLst>
              <a:ext uri="{FF2B5EF4-FFF2-40B4-BE49-F238E27FC236}">
                <a16:creationId xmlns:a16="http://schemas.microsoft.com/office/drawing/2014/main" id="{7F7CB4EC-086D-46FA-8E12-DC035491B32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a:extLst>
              <a:ext uri="{FF2B5EF4-FFF2-40B4-BE49-F238E27FC236}">
                <a16:creationId xmlns:a16="http://schemas.microsoft.com/office/drawing/2014/main" id="{A768F66E-5A17-4646-966E-3D2F246EB95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65EEF3-BC03-4667-8F7E-4FA78276D435}" type="slidenum">
              <a:rPr lang="ru-RU" smtClean="0"/>
              <a:t>‹#›</a:t>
            </a:fld>
            <a:endParaRPr lang="ru-RU" dirty="0"/>
          </a:p>
        </p:txBody>
      </p:sp>
    </p:spTree>
    <p:extLst>
      <p:ext uri="{BB962C8B-B14F-4D97-AF65-F5344CB8AC3E}">
        <p14:creationId xmlns:p14="http://schemas.microsoft.com/office/powerpoint/2010/main" val="22815100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image" Target="../media/image1.gif"/></Relationships>
</file>

<file path=ppt/slides/_rels/slide10.xml.rels><?xml version="1.0" encoding="UTF-8" standalone="yes"?>
<Relationships xmlns="http://schemas.openxmlformats.org/package/2006/relationships"><Relationship Id="rId8" Type="http://schemas.openxmlformats.org/officeDocument/2006/relationships/image" Target="../media/image20.gif"/><Relationship Id="rId3" Type="http://schemas.openxmlformats.org/officeDocument/2006/relationships/image" Target="../media/image18.png"/><Relationship Id="rId7" Type="http://schemas.openxmlformats.org/officeDocument/2006/relationships/slide" Target="slide9.xml"/><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4.gif"/><Relationship Id="rId5" Type="http://schemas.openxmlformats.org/officeDocument/2006/relationships/slide" Target="slide11.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21.jpg"/><Relationship Id="rId1" Type="http://schemas.openxmlformats.org/officeDocument/2006/relationships/slideLayout" Target="../slideLayouts/slideLayout6.xml"/><Relationship Id="rId5" Type="http://schemas.openxmlformats.org/officeDocument/2006/relationships/slide" Target="slide10.xml"/><Relationship Id="rId4" Type="http://schemas.openxmlformats.org/officeDocument/2006/relationships/image" Target="../media/image4.gif"/></Relationships>
</file>

<file path=ppt/slides/_rels/slide12.xml.rels><?xml version="1.0" encoding="UTF-8" standalone="yes"?>
<Relationships xmlns="http://schemas.openxmlformats.org/package/2006/relationships"><Relationship Id="rId3" Type="http://schemas.openxmlformats.org/officeDocument/2006/relationships/image" Target="../media/image22.jpg"/><Relationship Id="rId7" Type="http://schemas.openxmlformats.org/officeDocument/2006/relationships/slide" Target="slide11.xml"/><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4.gif"/><Relationship Id="rId5" Type="http://schemas.openxmlformats.org/officeDocument/2006/relationships/slide" Target="slide13.xml"/><Relationship Id="rId4" Type="http://schemas.openxmlformats.org/officeDocument/2006/relationships/image" Target="../media/image23.jpg"/></Relationships>
</file>

<file path=ppt/slides/_rels/slide13.xml.rels><?xml version="1.0" encoding="UTF-8" standalone="yes"?>
<Relationships xmlns="http://schemas.openxmlformats.org/package/2006/relationships"><Relationship Id="rId3" Type="http://schemas.openxmlformats.org/officeDocument/2006/relationships/image" Target="../media/image24.jpg"/><Relationship Id="rId7" Type="http://schemas.openxmlformats.org/officeDocument/2006/relationships/slide" Target="slide12.xml"/><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4.gif"/><Relationship Id="rId5" Type="http://schemas.openxmlformats.org/officeDocument/2006/relationships/slide" Target="slide14.xml"/><Relationship Id="rId4" Type="http://schemas.openxmlformats.org/officeDocument/2006/relationships/image" Target="../media/image21.jpg"/></Relationships>
</file>

<file path=ppt/slides/_rels/slide14.xml.rels><?xml version="1.0" encoding="UTF-8" standalone="yes"?>
<Relationships xmlns="http://schemas.openxmlformats.org/package/2006/relationships"><Relationship Id="rId8" Type="http://schemas.openxmlformats.org/officeDocument/2006/relationships/image" Target="../media/image4.gif"/><Relationship Id="rId3" Type="http://schemas.openxmlformats.org/officeDocument/2006/relationships/image" Target="../media/image26.jpg"/><Relationship Id="rId7" Type="http://schemas.openxmlformats.org/officeDocument/2006/relationships/slide" Target="slide15.xml"/><Relationship Id="rId2" Type="http://schemas.openxmlformats.org/officeDocument/2006/relationships/image" Target="../media/image25.jpg"/><Relationship Id="rId1" Type="http://schemas.openxmlformats.org/officeDocument/2006/relationships/slideLayout" Target="../slideLayouts/slideLayout6.xml"/><Relationship Id="rId6" Type="http://schemas.openxmlformats.org/officeDocument/2006/relationships/image" Target="../media/image29.jpg"/><Relationship Id="rId5" Type="http://schemas.openxmlformats.org/officeDocument/2006/relationships/image" Target="../media/image28.jpg"/><Relationship Id="rId4" Type="http://schemas.openxmlformats.org/officeDocument/2006/relationships/image" Target="../media/image27.jpg"/><Relationship Id="rId9" Type="http://schemas.openxmlformats.org/officeDocument/2006/relationships/slide" Target="slide13.xml"/></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image" Target="../media/image30.jpg"/><Relationship Id="rId1" Type="http://schemas.openxmlformats.org/officeDocument/2006/relationships/slideLayout" Target="../slideLayouts/slideLayout6.xml"/><Relationship Id="rId5" Type="http://schemas.openxmlformats.org/officeDocument/2006/relationships/slide" Target="slide14.xml"/><Relationship Id="rId4" Type="http://schemas.openxmlformats.org/officeDocument/2006/relationships/image" Target="../media/image4.gif"/></Relationships>
</file>

<file path=ppt/slides/_rels/slide16.xml.rels><?xml version="1.0" encoding="UTF-8" standalone="yes"?>
<Relationships xmlns="http://schemas.openxmlformats.org/package/2006/relationships"><Relationship Id="rId8" Type="http://schemas.openxmlformats.org/officeDocument/2006/relationships/image" Target="../media/image4.gif"/><Relationship Id="rId3" Type="http://schemas.openxmlformats.org/officeDocument/2006/relationships/image" Target="../media/image32.jpg"/><Relationship Id="rId7" Type="http://schemas.openxmlformats.org/officeDocument/2006/relationships/slide" Target="slide17.xml"/><Relationship Id="rId2" Type="http://schemas.openxmlformats.org/officeDocument/2006/relationships/image" Target="../media/image31.jpg"/><Relationship Id="rId1" Type="http://schemas.openxmlformats.org/officeDocument/2006/relationships/slideLayout" Target="../slideLayouts/slideLayout6.xml"/><Relationship Id="rId6" Type="http://schemas.openxmlformats.org/officeDocument/2006/relationships/image" Target="../media/image35.jpg"/><Relationship Id="rId5" Type="http://schemas.openxmlformats.org/officeDocument/2006/relationships/image" Target="../media/image34.jpg"/><Relationship Id="rId4" Type="http://schemas.openxmlformats.org/officeDocument/2006/relationships/image" Target="../media/image33.jpg"/><Relationship Id="rId9" Type="http://schemas.openxmlformats.org/officeDocument/2006/relationships/slide" Target="slide15.xml"/></Relationships>
</file>

<file path=ppt/slides/_rels/slide17.xml.rels><?xml version="1.0" encoding="UTF-8" standalone="yes"?>
<Relationships xmlns="http://schemas.openxmlformats.org/package/2006/relationships"><Relationship Id="rId8" Type="http://schemas.openxmlformats.org/officeDocument/2006/relationships/image" Target="../media/image39.jpg"/><Relationship Id="rId3" Type="http://schemas.openxmlformats.org/officeDocument/2006/relationships/slideLayout" Target="../slideLayouts/slideLayout6.xml"/><Relationship Id="rId7" Type="http://schemas.openxmlformats.org/officeDocument/2006/relationships/image" Target="../media/image38.jpg"/><Relationship Id="rId12" Type="http://schemas.openxmlformats.org/officeDocument/2006/relationships/slide" Target="slide16.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37.jpg"/><Relationship Id="rId11" Type="http://schemas.openxmlformats.org/officeDocument/2006/relationships/image" Target="../media/image4.gif"/><Relationship Id="rId5" Type="http://schemas.openxmlformats.org/officeDocument/2006/relationships/image" Target="../media/image36.png"/><Relationship Id="rId10" Type="http://schemas.openxmlformats.org/officeDocument/2006/relationships/slide" Target="slide18.xml"/><Relationship Id="rId4" Type="http://schemas.openxmlformats.org/officeDocument/2006/relationships/notesSlide" Target="../notesSlides/notesSlide7.xml"/><Relationship Id="rId9" Type="http://schemas.openxmlformats.org/officeDocument/2006/relationships/image" Target="../media/image40.png"/></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image" Target="../media/image41.jpg"/><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image" Target="../media/image4.gif"/></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image" Target="../media/image42.jpg"/><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image" Target="../media/image4.gif"/></Relationships>
</file>

<file path=ppt/slides/_rels/slide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3.jpg"/><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4.gif"/></Relationships>
</file>

<file path=ppt/slides/_rels/slide20.xml.rels><?xml version="1.0" encoding="UTF-8" standalone="yes"?>
<Relationships xmlns="http://schemas.openxmlformats.org/package/2006/relationships"><Relationship Id="rId3" Type="http://schemas.openxmlformats.org/officeDocument/2006/relationships/hyperlink" Target="http://loveopium.ru/priroda/korally.html" TargetMode="External"/><Relationship Id="rId2" Type="http://schemas.openxmlformats.org/officeDocument/2006/relationships/hyperlink" Target="https://www.youtube.com/watch?v=9a94KsdHYrI" TargetMode="External"/><Relationship Id="rId1" Type="http://schemas.openxmlformats.org/officeDocument/2006/relationships/slideLayout" Target="../slideLayouts/slideLayout2.xml"/><Relationship Id="rId5" Type="http://schemas.openxmlformats.org/officeDocument/2006/relationships/hyperlink" Target="https://supersmall.ru/samyie-opasnyie-morskie-zhivotnyie-ryibyi-meduzyi-i-drugie-opasnosti-top-10/" TargetMode="External"/><Relationship Id="rId4" Type="http://schemas.openxmlformats.org/officeDocument/2006/relationships/hyperlink" Target="https://fishki.net/1546077-25-zhutkih-obitatelej-morskih-glubin.html"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slide" Target="slide2.xml"/><Relationship Id="rId5" Type="http://schemas.openxmlformats.org/officeDocument/2006/relationships/image" Target="../media/image4.gif"/><Relationship Id="rId4" Type="http://schemas.openxmlformats.org/officeDocument/2006/relationships/slide" Target="slide4.xml"/></Relationships>
</file>

<file path=ppt/slides/_rels/slide4.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6.jpg"/><Relationship Id="rId1" Type="http://schemas.openxmlformats.org/officeDocument/2006/relationships/slideLayout" Target="../slideLayouts/slideLayout6.xml"/><Relationship Id="rId6" Type="http://schemas.openxmlformats.org/officeDocument/2006/relationships/slide" Target="slide5.xml"/><Relationship Id="rId5" Type="http://schemas.openxmlformats.org/officeDocument/2006/relationships/image" Target="../media/image4.gif"/><Relationship Id="rId4" Type="http://schemas.openxmlformats.org/officeDocument/2006/relationships/slide" Target="slide3.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slide" Target="slide4.xml"/><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4.gif"/><Relationship Id="rId5" Type="http://schemas.openxmlformats.org/officeDocument/2006/relationships/slide" Target="slide6.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7" Type="http://schemas.openxmlformats.org/officeDocument/2006/relationships/slide" Target="slide5.xml"/><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4.gif"/><Relationship Id="rId5" Type="http://schemas.openxmlformats.org/officeDocument/2006/relationships/slide" Target="slide7.xml"/><Relationship Id="rId4" Type="http://schemas.openxmlformats.org/officeDocument/2006/relationships/image" Target="../media/image11.gif"/></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image" Target="../media/image12.jpg"/><Relationship Id="rId1" Type="http://schemas.openxmlformats.org/officeDocument/2006/relationships/slideLayout" Target="../slideLayouts/slideLayout6.xml"/><Relationship Id="rId5" Type="http://schemas.openxmlformats.org/officeDocument/2006/relationships/slide" Target="slide6.xml"/><Relationship Id="rId4" Type="http://schemas.openxmlformats.org/officeDocument/2006/relationships/image" Target="../media/image4.gif"/></Relationships>
</file>

<file path=ppt/slides/_rels/slide8.xml.rels><?xml version="1.0" encoding="UTF-8" standalone="yes"?>
<Relationships xmlns="http://schemas.openxmlformats.org/package/2006/relationships"><Relationship Id="rId8" Type="http://schemas.openxmlformats.org/officeDocument/2006/relationships/image" Target="../media/image15.gif"/><Relationship Id="rId3" Type="http://schemas.openxmlformats.org/officeDocument/2006/relationships/hyperlink" Target="https://mejorvuelo.com/vuelos-a-filipinas-manila-por-395-euros-ida-y-vuelta-2" TargetMode="External"/><Relationship Id="rId7" Type="http://schemas.openxmlformats.org/officeDocument/2006/relationships/slide" Target="slide7.xml"/><Relationship Id="rId2" Type="http://schemas.openxmlformats.org/officeDocument/2006/relationships/image" Target="../media/image13.jpg"/><Relationship Id="rId1" Type="http://schemas.openxmlformats.org/officeDocument/2006/relationships/slideLayout" Target="../slideLayouts/slideLayout6.xml"/><Relationship Id="rId6" Type="http://schemas.openxmlformats.org/officeDocument/2006/relationships/image" Target="../media/image4.gif"/><Relationship Id="rId5" Type="http://schemas.openxmlformats.org/officeDocument/2006/relationships/slide" Target="slide9.xml"/><Relationship Id="rId4" Type="http://schemas.openxmlformats.org/officeDocument/2006/relationships/image" Target="../media/image14.jpg"/></Relationships>
</file>

<file path=ppt/slides/_rels/slide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6.xml"/><Relationship Id="rId6" Type="http://schemas.openxmlformats.org/officeDocument/2006/relationships/slide" Target="slide8.xml"/><Relationship Id="rId5" Type="http://schemas.openxmlformats.org/officeDocument/2006/relationships/image" Target="../media/image4.gif"/><Relationship Id="rId4" Type="http://schemas.openxmlformats.org/officeDocument/2006/relationships/slide" Target="slide10.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7000" b="-17000"/>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ABA2987-0B60-4B13-9AD7-9599E551BB2E}"/>
              </a:ext>
            </a:extLst>
          </p:cNvPr>
          <p:cNvSpPr>
            <a:spLocks noGrp="1"/>
          </p:cNvSpPr>
          <p:nvPr>
            <p:ph type="ctrTitle"/>
          </p:nvPr>
        </p:nvSpPr>
        <p:spPr>
          <a:xfrm>
            <a:off x="1358629" y="5556216"/>
            <a:ext cx="9144000" cy="1301784"/>
          </a:xfrm>
        </p:spPr>
        <p:txBody>
          <a:bodyPr>
            <a:normAutofit/>
          </a:bodyPr>
          <a:lstStyle/>
          <a:p>
            <a:r>
              <a:rPr lang="ru-RU" sz="8000" b="1" dirty="0">
                <a:solidFill>
                  <a:srgbClr val="FFC000"/>
                </a:solidFill>
                <a:latin typeface="Arial Narrow" panose="020B0606020202030204" pitchFamily="34" charset="0"/>
              </a:rPr>
              <a:t>Морское дно</a:t>
            </a:r>
          </a:p>
        </p:txBody>
      </p:sp>
      <p:pic>
        <p:nvPicPr>
          <p:cNvPr id="3" name="musi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87096" y="289560"/>
            <a:ext cx="609600" cy="609600"/>
          </a:xfrm>
          <a:prstGeom prst="rect">
            <a:avLst/>
          </a:prstGeom>
        </p:spPr>
      </p:pic>
    </p:spTree>
    <p:extLst>
      <p:ext uri="{BB962C8B-B14F-4D97-AF65-F5344CB8AC3E}">
        <p14:creationId xmlns:p14="http://schemas.microsoft.com/office/powerpoint/2010/main" val="3349078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555"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B5D5A6A-55F4-47EE-A6BE-575FDD25FBCD}"/>
              </a:ext>
            </a:extLst>
          </p:cNvPr>
          <p:cNvSpPr>
            <a:spLocks noGrp="1"/>
          </p:cNvSpPr>
          <p:nvPr>
            <p:ph type="title"/>
          </p:nvPr>
        </p:nvSpPr>
        <p:spPr/>
        <p:txBody>
          <a:bodyPr/>
          <a:lstStyle/>
          <a:p>
            <a:r>
              <a:rPr lang="ru-RU" dirty="0">
                <a:solidFill>
                  <a:srgbClr val="FF0000"/>
                </a:solidFill>
              </a:rPr>
              <a:t>Необычные морские обитатели</a:t>
            </a:r>
            <a:r>
              <a:rPr lang="en-US" dirty="0">
                <a:solidFill>
                  <a:srgbClr val="FF0000"/>
                </a:solidFill>
              </a:rPr>
              <a:t>.</a:t>
            </a:r>
            <a:endParaRPr lang="ru-RU" dirty="0"/>
          </a:p>
        </p:txBody>
      </p:sp>
      <p:pic>
        <p:nvPicPr>
          <p:cNvPr id="7" name="Рисунок 6">
            <a:extLst>
              <a:ext uri="{FF2B5EF4-FFF2-40B4-BE49-F238E27FC236}">
                <a16:creationId xmlns:a16="http://schemas.microsoft.com/office/drawing/2014/main" id="{FDEC3623-DFE7-465D-B0BD-6133982998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8200" y="3509889"/>
            <a:ext cx="3360814" cy="2520611"/>
          </a:xfrm>
          <a:prstGeom prst="rect">
            <a:avLst/>
          </a:prstGeom>
        </p:spPr>
      </p:pic>
      <p:sp>
        <p:nvSpPr>
          <p:cNvPr id="8" name="Прямоугольник 7">
            <a:extLst>
              <a:ext uri="{FF2B5EF4-FFF2-40B4-BE49-F238E27FC236}">
                <a16:creationId xmlns:a16="http://schemas.microsoft.com/office/drawing/2014/main" id="{60881994-8D33-46EB-B2DE-704063015A97}"/>
              </a:ext>
            </a:extLst>
          </p:cNvPr>
          <p:cNvSpPr/>
          <p:nvPr/>
        </p:nvSpPr>
        <p:spPr>
          <a:xfrm>
            <a:off x="838200" y="2596716"/>
            <a:ext cx="3445943" cy="523220"/>
          </a:xfrm>
          <a:prstGeom prst="rect">
            <a:avLst/>
          </a:prstGeom>
        </p:spPr>
        <p:txBody>
          <a:bodyPr wrap="none">
            <a:spAutoFit/>
          </a:bodyPr>
          <a:lstStyle/>
          <a:p>
            <a:r>
              <a:rPr lang="ru-RU" sz="2800" b="1" dirty="0">
                <a:solidFill>
                  <a:schemeClr val="bg1"/>
                </a:solidFill>
                <a:latin typeface="&amp;quot"/>
              </a:rPr>
              <a:t>Японский краб-паук</a:t>
            </a:r>
            <a:r>
              <a:rPr lang="ru-RU" sz="2800" b="1" dirty="0">
                <a:solidFill>
                  <a:schemeClr val="bg1"/>
                </a:solidFill>
                <a:latin typeface="PT Sans"/>
              </a:rPr>
              <a:t> </a:t>
            </a:r>
            <a:endParaRPr lang="ru-RU" sz="2800" dirty="0">
              <a:solidFill>
                <a:schemeClr val="bg1"/>
              </a:solidFill>
            </a:endParaRPr>
          </a:p>
        </p:txBody>
      </p:sp>
      <p:sp>
        <p:nvSpPr>
          <p:cNvPr id="9" name="Прямоугольник 8">
            <a:extLst>
              <a:ext uri="{FF2B5EF4-FFF2-40B4-BE49-F238E27FC236}">
                <a16:creationId xmlns:a16="http://schemas.microsoft.com/office/drawing/2014/main" id="{0CB4506D-421F-461A-B6E2-24B79AE6A326}"/>
              </a:ext>
            </a:extLst>
          </p:cNvPr>
          <p:cNvSpPr/>
          <p:nvPr/>
        </p:nvSpPr>
        <p:spPr>
          <a:xfrm>
            <a:off x="4944988" y="3616032"/>
            <a:ext cx="6096000" cy="2308324"/>
          </a:xfrm>
          <a:prstGeom prst="rect">
            <a:avLst/>
          </a:prstGeom>
        </p:spPr>
        <p:txBody>
          <a:bodyPr>
            <a:spAutoFit/>
          </a:bodyPr>
          <a:lstStyle/>
          <a:p>
            <a:r>
              <a:rPr lang="ru-RU" sz="2400" dirty="0">
                <a:solidFill>
                  <a:schemeClr val="bg1"/>
                </a:solidFill>
                <a:latin typeface="PT Sans"/>
              </a:rPr>
              <a:t>Один из самых крупных представителей членистоногих: крупные особи достигают 45 см длины карапакса* и 3 м в размахе первой пары ног. Питается моллюсками и остатками животных; живёт предположительно до 100 лет. </a:t>
            </a:r>
            <a:endParaRPr lang="ru-RU" sz="2400" dirty="0">
              <a:solidFill>
                <a:schemeClr val="bg1"/>
              </a:solidFill>
            </a:endParaRPr>
          </a:p>
        </p:txBody>
      </p:sp>
      <p:pic>
        <p:nvPicPr>
          <p:cNvPr id="10" name="Рисунок 9">
            <a:hlinkClick r:id="rId5" action="ppaction://hlinksldjump"/>
            <a:extLst>
              <a:ext uri="{FF2B5EF4-FFF2-40B4-BE49-F238E27FC236}">
                <a16:creationId xmlns:a16="http://schemas.microsoft.com/office/drawing/2014/main" id="{AE7CCA4A-4A6B-43AA-A9C3-8E0DC948CA6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074164" y="6062000"/>
            <a:ext cx="1117836" cy="665379"/>
          </a:xfrm>
          <a:prstGeom prst="rect">
            <a:avLst/>
          </a:prstGeom>
        </p:spPr>
      </p:pic>
      <p:pic>
        <p:nvPicPr>
          <p:cNvPr id="11" name="Рисунок 10">
            <a:hlinkClick r:id="rId7" action="ppaction://hlinksldjump"/>
            <a:extLst>
              <a:ext uri="{FF2B5EF4-FFF2-40B4-BE49-F238E27FC236}">
                <a16:creationId xmlns:a16="http://schemas.microsoft.com/office/drawing/2014/main" id="{BB8A3C39-7C2E-4496-A27F-8C2C8294278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279282" y="6061999"/>
            <a:ext cx="1117836" cy="665379"/>
          </a:xfrm>
          <a:prstGeom prst="rect">
            <a:avLst/>
          </a:prstGeom>
        </p:spPr>
      </p:pic>
      <p:pic>
        <p:nvPicPr>
          <p:cNvPr id="12" name="Picture 2" descr="Рыбка смайлики картинки">
            <a:extLst>
              <a:ext uri="{FF2B5EF4-FFF2-40B4-BE49-F238E27FC236}">
                <a16:creationId xmlns:a16="http://schemas.microsoft.com/office/drawing/2014/main" id="{349A5A98-3EC7-41AC-822E-6C45D2B6A72B}"/>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10326613" y="130621"/>
            <a:ext cx="1428750" cy="1428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27527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A18A4239-7CA2-4DFC-BFD0-4566E80711B7}"/>
              </a:ext>
            </a:extLst>
          </p:cNvPr>
          <p:cNvPicPr>
            <a:picLocks noChangeAspect="1"/>
          </p:cNvPicPr>
          <p:nvPr/>
        </p:nvPicPr>
        <p:blipFill rotWithShape="1">
          <a:blip r:embed="rId2">
            <a:extLst>
              <a:ext uri="{28A0092B-C50C-407E-A947-70E740481C1C}">
                <a14:useLocalDpi xmlns:a14="http://schemas.microsoft.com/office/drawing/2010/main" val="0"/>
              </a:ext>
            </a:extLst>
          </a:blip>
          <a:srcRect t="8537"/>
          <a:stretch/>
        </p:blipFill>
        <p:spPr>
          <a:xfrm>
            <a:off x="20" y="10"/>
            <a:ext cx="12191980" cy="6857990"/>
          </a:xfrm>
          <a:prstGeom prst="rect">
            <a:avLst/>
          </a:prstGeom>
        </p:spPr>
      </p:pic>
      <p:sp>
        <p:nvSpPr>
          <p:cNvPr id="9" name="Freeform 5">
            <a:extLst>
              <a:ext uri="{FF2B5EF4-FFF2-40B4-BE49-F238E27FC236}">
                <a16:creationId xmlns:a16="http://schemas.microsoft.com/office/drawing/2014/main" id="{87CC2527-562A-4F69-B487-4371E5B243E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7488621" y="2277613"/>
            <a:ext cx="4703379" cy="4580387"/>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0000"/>
            </a:schemeClr>
          </a:solidFill>
          <a:ln w="50800" cap="sq" cmpd="dbl">
            <a:noFill/>
            <a:miter lim="800000"/>
          </a:ln>
          <a:effectLst/>
          <a:ex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dirty="0"/>
          </a:p>
        </p:txBody>
      </p:sp>
      <p:cxnSp>
        <p:nvCxnSpPr>
          <p:cNvPr id="11" name="Straight Connector 10">
            <a:extLst>
              <a:ext uri="{FF2B5EF4-FFF2-40B4-BE49-F238E27FC236}">
                <a16:creationId xmlns:a16="http://schemas.microsoft.com/office/drawing/2014/main" id="{BCDAEC91-5BCE-4B55-9CC0-43EF94CB734B}"/>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480331" y="5123793"/>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2" name="Заголовок 1">
            <a:extLst>
              <a:ext uri="{FF2B5EF4-FFF2-40B4-BE49-F238E27FC236}">
                <a16:creationId xmlns:a16="http://schemas.microsoft.com/office/drawing/2014/main" id="{992AAE9F-62ED-4031-BC25-886FA27C4D88}"/>
              </a:ext>
            </a:extLst>
          </p:cNvPr>
          <p:cNvSpPr>
            <a:spLocks noGrp="1"/>
          </p:cNvSpPr>
          <p:nvPr>
            <p:ph type="title"/>
          </p:nvPr>
        </p:nvSpPr>
        <p:spPr>
          <a:xfrm>
            <a:off x="8022021" y="3231931"/>
            <a:ext cx="3852041" cy="1834056"/>
          </a:xfrm>
        </p:spPr>
        <p:txBody>
          <a:bodyPr vert="horz" lIns="91440" tIns="45720" rIns="91440" bIns="45720" rtlCol="0" anchor="b">
            <a:normAutofit/>
          </a:bodyPr>
          <a:lstStyle/>
          <a:p>
            <a:pPr algn="ctr"/>
            <a:r>
              <a:rPr lang="ru-RU" sz="4000" dirty="0"/>
              <a:t>Самые опасные морские обитатели</a:t>
            </a:r>
            <a:endParaRPr lang="en-US" sz="4000" dirty="0"/>
          </a:p>
        </p:txBody>
      </p:sp>
      <p:pic>
        <p:nvPicPr>
          <p:cNvPr id="7" name="Рисунок 6">
            <a:hlinkClick r:id="rId3" action="ppaction://hlinksldjump"/>
            <a:extLst>
              <a:ext uri="{FF2B5EF4-FFF2-40B4-BE49-F238E27FC236}">
                <a16:creationId xmlns:a16="http://schemas.microsoft.com/office/drawing/2014/main" id="{7D55CF08-EF35-4492-8EAE-B7B3B9A815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74164" y="6062000"/>
            <a:ext cx="1117836" cy="665379"/>
          </a:xfrm>
          <a:prstGeom prst="rect">
            <a:avLst/>
          </a:prstGeom>
        </p:spPr>
      </p:pic>
      <p:pic>
        <p:nvPicPr>
          <p:cNvPr id="8" name="Рисунок 7">
            <a:hlinkClick r:id="rId5" action="ppaction://hlinksldjump"/>
            <a:extLst>
              <a:ext uri="{FF2B5EF4-FFF2-40B4-BE49-F238E27FC236}">
                <a16:creationId xmlns:a16="http://schemas.microsoft.com/office/drawing/2014/main" id="{780FC72C-8A30-458B-BC3E-682856BBDE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267831" y="6061999"/>
            <a:ext cx="1117836" cy="665379"/>
          </a:xfrm>
          <a:prstGeom prst="rect">
            <a:avLst/>
          </a:prstGeom>
        </p:spPr>
      </p:pic>
    </p:spTree>
    <p:extLst>
      <p:ext uri="{BB962C8B-B14F-4D97-AF65-F5344CB8AC3E}">
        <p14:creationId xmlns:p14="http://schemas.microsoft.com/office/powerpoint/2010/main" val="32587868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75C28D4-21BA-4553-BAE0-730900E88394}"/>
              </a:ext>
            </a:extLst>
          </p:cNvPr>
          <p:cNvSpPr>
            <a:spLocks noGrp="1"/>
          </p:cNvSpPr>
          <p:nvPr>
            <p:ph type="title"/>
          </p:nvPr>
        </p:nvSpPr>
        <p:spPr/>
        <p:txBody>
          <a:bodyPr/>
          <a:lstStyle/>
          <a:p>
            <a:r>
              <a:rPr lang="ru-RU" dirty="0">
                <a:solidFill>
                  <a:srgbClr val="FF0000"/>
                </a:solidFill>
              </a:rPr>
              <a:t>Самые опасные морские обитатели</a:t>
            </a:r>
            <a:r>
              <a:rPr lang="en-US" dirty="0">
                <a:solidFill>
                  <a:srgbClr val="FF0000"/>
                </a:solidFill>
              </a:rPr>
              <a:t>.</a:t>
            </a:r>
            <a:endParaRPr lang="ru-RU" dirty="0">
              <a:solidFill>
                <a:srgbClr val="FF0000"/>
              </a:solidFill>
            </a:endParaRPr>
          </a:p>
        </p:txBody>
      </p:sp>
      <p:sp>
        <p:nvSpPr>
          <p:cNvPr id="8" name="Прямоугольник 7">
            <a:extLst>
              <a:ext uri="{FF2B5EF4-FFF2-40B4-BE49-F238E27FC236}">
                <a16:creationId xmlns:a16="http://schemas.microsoft.com/office/drawing/2014/main" id="{4060EA08-FFE0-4AC6-BF2E-01D60EECF4EF}"/>
              </a:ext>
            </a:extLst>
          </p:cNvPr>
          <p:cNvSpPr/>
          <p:nvPr/>
        </p:nvSpPr>
        <p:spPr>
          <a:xfrm>
            <a:off x="2105035" y="2081943"/>
            <a:ext cx="2011961" cy="523220"/>
          </a:xfrm>
          <a:prstGeom prst="rect">
            <a:avLst/>
          </a:prstGeom>
        </p:spPr>
        <p:txBody>
          <a:bodyPr wrap="none">
            <a:spAutoFit/>
          </a:bodyPr>
          <a:lstStyle/>
          <a:p>
            <a:r>
              <a:rPr lang="ru-RU" sz="2800" dirty="0">
                <a:solidFill>
                  <a:schemeClr val="bg1"/>
                </a:solidFill>
                <a:latin typeface="&amp;quot"/>
              </a:rPr>
              <a:t>Кубомедуза</a:t>
            </a:r>
            <a:endParaRPr lang="ru-RU" sz="2800" dirty="0">
              <a:solidFill>
                <a:schemeClr val="bg1"/>
              </a:solidFill>
            </a:endParaRPr>
          </a:p>
        </p:txBody>
      </p:sp>
      <p:pic>
        <p:nvPicPr>
          <p:cNvPr id="10" name="Рисунок 9">
            <a:extLst>
              <a:ext uri="{FF2B5EF4-FFF2-40B4-BE49-F238E27FC236}">
                <a16:creationId xmlns:a16="http://schemas.microsoft.com/office/drawing/2014/main" id="{5EB758B3-BACD-45D3-82E1-24BE4D89D5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8200" y="2996419"/>
            <a:ext cx="4545632" cy="3020646"/>
          </a:xfrm>
          <a:prstGeom prst="rect">
            <a:avLst/>
          </a:prstGeom>
        </p:spPr>
      </p:pic>
      <p:sp>
        <p:nvSpPr>
          <p:cNvPr id="11" name="Прямоугольник 10">
            <a:extLst>
              <a:ext uri="{FF2B5EF4-FFF2-40B4-BE49-F238E27FC236}">
                <a16:creationId xmlns:a16="http://schemas.microsoft.com/office/drawing/2014/main" id="{30F19DFD-AE99-41AE-9696-88A2F4203467}"/>
              </a:ext>
            </a:extLst>
          </p:cNvPr>
          <p:cNvSpPr/>
          <p:nvPr/>
        </p:nvSpPr>
        <p:spPr>
          <a:xfrm>
            <a:off x="5806441" y="3537246"/>
            <a:ext cx="6096000" cy="1938992"/>
          </a:xfrm>
          <a:prstGeom prst="rect">
            <a:avLst/>
          </a:prstGeom>
        </p:spPr>
        <p:txBody>
          <a:bodyPr>
            <a:spAutoFit/>
          </a:bodyPr>
          <a:lstStyle/>
          <a:p>
            <a:r>
              <a:rPr lang="ru-RU" sz="2400" dirty="0">
                <a:solidFill>
                  <a:schemeClr val="bg1"/>
                </a:solidFill>
                <a:latin typeface="open sans"/>
              </a:rPr>
              <a:t>Это медуза, укус которой может стоить вам жизни. Кубомедуза — самая опасная медуза в мире среди  морских существ, считается самой ядовитой среди беспозвоночных морских обитателей </a:t>
            </a:r>
            <a:r>
              <a:rPr lang="en-US" sz="2400" dirty="0">
                <a:solidFill>
                  <a:schemeClr val="bg1"/>
                </a:solidFill>
                <a:latin typeface="open sans"/>
              </a:rPr>
              <a:t>.</a:t>
            </a:r>
            <a:endParaRPr lang="ru-RU" sz="2400" u="sng" dirty="0">
              <a:solidFill>
                <a:schemeClr val="bg1"/>
              </a:solidFill>
            </a:endParaRPr>
          </a:p>
        </p:txBody>
      </p:sp>
      <p:pic>
        <p:nvPicPr>
          <p:cNvPr id="12" name="Рисунок 11">
            <a:hlinkClick r:id="rId5" action="ppaction://hlinksldjump"/>
            <a:extLst>
              <a:ext uri="{FF2B5EF4-FFF2-40B4-BE49-F238E27FC236}">
                <a16:creationId xmlns:a16="http://schemas.microsoft.com/office/drawing/2014/main" id="{8A81DD81-95AF-41FD-AA4F-F712AA6E542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074164" y="6062000"/>
            <a:ext cx="1117836" cy="665379"/>
          </a:xfrm>
          <a:prstGeom prst="rect">
            <a:avLst/>
          </a:prstGeom>
        </p:spPr>
      </p:pic>
      <p:pic>
        <p:nvPicPr>
          <p:cNvPr id="13" name="Рисунок 12">
            <a:hlinkClick r:id="rId7" action="ppaction://hlinksldjump"/>
            <a:extLst>
              <a:ext uri="{FF2B5EF4-FFF2-40B4-BE49-F238E27FC236}">
                <a16:creationId xmlns:a16="http://schemas.microsoft.com/office/drawing/2014/main" id="{A302BEC4-1A3B-49B6-9C83-860990C76F4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127155" y="6017065"/>
            <a:ext cx="1117836" cy="665379"/>
          </a:xfrm>
          <a:prstGeom prst="rect">
            <a:avLst/>
          </a:prstGeom>
        </p:spPr>
      </p:pic>
    </p:spTree>
    <p:extLst>
      <p:ext uri="{BB962C8B-B14F-4D97-AF65-F5344CB8AC3E}">
        <p14:creationId xmlns:p14="http://schemas.microsoft.com/office/powerpoint/2010/main" val="21161798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F86B029-2E64-41C3-ADF7-D775820D1686}"/>
              </a:ext>
            </a:extLst>
          </p:cNvPr>
          <p:cNvSpPr>
            <a:spLocks noGrp="1"/>
          </p:cNvSpPr>
          <p:nvPr>
            <p:ph type="title"/>
          </p:nvPr>
        </p:nvSpPr>
        <p:spPr/>
        <p:txBody>
          <a:bodyPr/>
          <a:lstStyle/>
          <a:p>
            <a:r>
              <a:rPr lang="ru-RU" dirty="0">
                <a:solidFill>
                  <a:srgbClr val="FF0000"/>
                </a:solidFill>
              </a:rPr>
              <a:t>Самые опасные морские обитатели</a:t>
            </a:r>
            <a:r>
              <a:rPr lang="en-US" dirty="0">
                <a:solidFill>
                  <a:srgbClr val="FF0000"/>
                </a:solidFill>
              </a:rPr>
              <a:t>.</a:t>
            </a:r>
            <a:r>
              <a:rPr lang="ru-RU" dirty="0"/>
              <a:t> </a:t>
            </a:r>
          </a:p>
        </p:txBody>
      </p:sp>
      <p:sp>
        <p:nvSpPr>
          <p:cNvPr id="6" name="Прямоугольник 5">
            <a:extLst>
              <a:ext uri="{FF2B5EF4-FFF2-40B4-BE49-F238E27FC236}">
                <a16:creationId xmlns:a16="http://schemas.microsoft.com/office/drawing/2014/main" id="{30729355-FF14-459E-9974-F484B0FEFA5D}"/>
              </a:ext>
            </a:extLst>
          </p:cNvPr>
          <p:cNvSpPr/>
          <p:nvPr/>
        </p:nvSpPr>
        <p:spPr>
          <a:xfrm>
            <a:off x="747660" y="2009520"/>
            <a:ext cx="4041363" cy="523220"/>
          </a:xfrm>
          <a:prstGeom prst="rect">
            <a:avLst/>
          </a:prstGeom>
        </p:spPr>
        <p:txBody>
          <a:bodyPr wrap="none">
            <a:spAutoFit/>
          </a:bodyPr>
          <a:lstStyle/>
          <a:p>
            <a:pPr algn="ctr"/>
            <a:r>
              <a:rPr lang="ru-RU" sz="2800" dirty="0">
                <a:solidFill>
                  <a:schemeClr val="bg1"/>
                </a:solidFill>
                <a:latin typeface="&amp;quot"/>
              </a:rPr>
              <a:t>Португальский кораблик </a:t>
            </a:r>
            <a:endParaRPr lang="en-US" sz="2800" b="0" i="0" u="none" strike="noStrike" dirty="0">
              <a:solidFill>
                <a:srgbClr val="FF0000"/>
              </a:solidFill>
              <a:effectLst/>
              <a:latin typeface="&amp;quot"/>
            </a:endParaRPr>
          </a:p>
        </p:txBody>
      </p:sp>
      <p:pic>
        <p:nvPicPr>
          <p:cNvPr id="8" name="Рисунок 7">
            <a:extLst>
              <a:ext uri="{FF2B5EF4-FFF2-40B4-BE49-F238E27FC236}">
                <a16:creationId xmlns:a16="http://schemas.microsoft.com/office/drawing/2014/main" id="{D7B760E8-0380-486F-8292-5D5A558DFC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3311" y="2851573"/>
            <a:ext cx="4870063" cy="3000587"/>
          </a:xfrm>
          <a:prstGeom prst="rect">
            <a:avLst/>
          </a:prstGeom>
        </p:spPr>
      </p:pic>
      <p:sp>
        <p:nvSpPr>
          <p:cNvPr id="9" name="Прямоугольник 8">
            <a:extLst>
              <a:ext uri="{FF2B5EF4-FFF2-40B4-BE49-F238E27FC236}">
                <a16:creationId xmlns:a16="http://schemas.microsoft.com/office/drawing/2014/main" id="{6E64E2AF-B01E-492C-AD93-8515EDB31A7A}"/>
              </a:ext>
            </a:extLst>
          </p:cNvPr>
          <p:cNvSpPr/>
          <p:nvPr/>
        </p:nvSpPr>
        <p:spPr>
          <a:xfrm>
            <a:off x="5762689" y="3059204"/>
            <a:ext cx="6096000" cy="3170099"/>
          </a:xfrm>
          <a:prstGeom prst="rect">
            <a:avLst/>
          </a:prstGeom>
        </p:spPr>
        <p:txBody>
          <a:bodyPr>
            <a:spAutoFit/>
          </a:bodyPr>
          <a:lstStyle/>
          <a:p>
            <a:r>
              <a:rPr lang="ru-RU" sz="2000" dirty="0">
                <a:solidFill>
                  <a:schemeClr val="bg1"/>
                </a:solidFill>
                <a:latin typeface="open sans"/>
              </a:rPr>
              <a:t>Многие думают, что это самые опасные медузы, но это не совсем так. Внешне напоминая медузу, португальский кораблик неспроста занял почетное место в рейтинге. Принадлежит это морское создание к отряду сифонофор.</a:t>
            </a:r>
          </a:p>
          <a:p>
            <a:r>
              <a:rPr lang="ru-RU" sz="2000" dirty="0">
                <a:solidFill>
                  <a:schemeClr val="bg1"/>
                </a:solidFill>
                <a:latin typeface="open sans"/>
              </a:rPr>
              <a:t>Что же собой представляет кораблик или другими словами </a:t>
            </a:r>
            <a:r>
              <a:rPr lang="ru-RU" sz="2000" dirty="0">
                <a:solidFill>
                  <a:schemeClr val="bg1"/>
                </a:solidFill>
                <a:latin typeface="open sans"/>
              </a:rPr>
              <a:t>Физалия</a:t>
            </a:r>
            <a:r>
              <a:rPr lang="ru-RU" sz="2000" dirty="0">
                <a:solidFill>
                  <a:schemeClr val="bg1"/>
                </a:solidFill>
                <a:latin typeface="open sans"/>
              </a:rPr>
              <a:t>? Это пузырь, наполненный угарным газом, такое свойство </a:t>
            </a:r>
            <a:r>
              <a:rPr lang="ru-RU" sz="2000" dirty="0">
                <a:solidFill>
                  <a:schemeClr val="bg1"/>
                </a:solidFill>
                <a:latin typeface="open sans"/>
              </a:rPr>
              <a:t>физалии</a:t>
            </a:r>
            <a:r>
              <a:rPr lang="ru-RU" sz="2000" dirty="0">
                <a:solidFill>
                  <a:schemeClr val="bg1"/>
                </a:solidFill>
                <a:latin typeface="open sans"/>
              </a:rPr>
              <a:t> позволяет ей держаться на плаву, от пузыря идут ответвления – </a:t>
            </a:r>
            <a:r>
              <a:rPr lang="ru-RU" sz="2000" dirty="0">
                <a:solidFill>
                  <a:schemeClr val="bg1"/>
                </a:solidFill>
                <a:latin typeface="open sans"/>
              </a:rPr>
              <a:t>зооиды</a:t>
            </a:r>
            <a:r>
              <a:rPr lang="ru-RU" sz="2000" dirty="0">
                <a:solidFill>
                  <a:schemeClr val="bg1"/>
                </a:solidFill>
                <a:latin typeface="open sans"/>
              </a:rPr>
              <a:t>.</a:t>
            </a:r>
            <a:endParaRPr lang="ru-RU" sz="2000" b="0" i="0" u="none" strike="noStrike" dirty="0">
              <a:solidFill>
                <a:schemeClr val="bg1"/>
              </a:solidFill>
              <a:effectLst/>
              <a:latin typeface="open sans"/>
            </a:endParaRPr>
          </a:p>
        </p:txBody>
      </p:sp>
      <p:pic>
        <p:nvPicPr>
          <p:cNvPr id="10" name="Рисунок 9">
            <a:hlinkClick r:id="rId5" action="ppaction://hlinksldjump"/>
            <a:extLst>
              <a:ext uri="{FF2B5EF4-FFF2-40B4-BE49-F238E27FC236}">
                <a16:creationId xmlns:a16="http://schemas.microsoft.com/office/drawing/2014/main" id="{EE0EAC50-9CC8-4B0D-8D70-37D84549DA3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074164" y="6055601"/>
            <a:ext cx="1117836" cy="665379"/>
          </a:xfrm>
          <a:prstGeom prst="rect">
            <a:avLst/>
          </a:prstGeom>
        </p:spPr>
      </p:pic>
      <p:pic>
        <p:nvPicPr>
          <p:cNvPr id="11" name="Рисунок 10">
            <a:hlinkClick r:id="rId7" action="ppaction://hlinksldjump"/>
            <a:extLst>
              <a:ext uri="{FF2B5EF4-FFF2-40B4-BE49-F238E27FC236}">
                <a16:creationId xmlns:a16="http://schemas.microsoft.com/office/drawing/2014/main" id="{F9E2914B-740A-44F2-AF98-0DD6C1F8425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333311" y="6062000"/>
            <a:ext cx="1117836" cy="665379"/>
          </a:xfrm>
          <a:prstGeom prst="rect">
            <a:avLst/>
          </a:prstGeom>
        </p:spPr>
      </p:pic>
    </p:spTree>
    <p:extLst>
      <p:ext uri="{BB962C8B-B14F-4D97-AF65-F5344CB8AC3E}">
        <p14:creationId xmlns:p14="http://schemas.microsoft.com/office/powerpoint/2010/main" val="5655534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AD8F546-16D1-4002-921D-75B6310E7DB2}"/>
              </a:ext>
            </a:extLst>
          </p:cNvPr>
          <p:cNvSpPr>
            <a:spLocks noGrp="1"/>
          </p:cNvSpPr>
          <p:nvPr>
            <p:ph type="title"/>
          </p:nvPr>
        </p:nvSpPr>
        <p:spPr/>
        <p:txBody>
          <a:bodyPr/>
          <a:lstStyle/>
          <a:p>
            <a:r>
              <a:rPr lang="ru-RU" dirty="0">
                <a:solidFill>
                  <a:srgbClr val="FF0000"/>
                </a:solidFill>
              </a:rPr>
              <a:t>Самые опасные морские обитатели</a:t>
            </a:r>
            <a:r>
              <a:rPr lang="en-US" dirty="0">
                <a:solidFill>
                  <a:srgbClr val="FF0000"/>
                </a:solidFill>
              </a:rPr>
              <a:t>.</a:t>
            </a:r>
            <a:endParaRPr lang="ru-RU" dirty="0"/>
          </a:p>
        </p:txBody>
      </p:sp>
      <p:pic>
        <p:nvPicPr>
          <p:cNvPr id="4" name="Рисунок 3">
            <a:extLst>
              <a:ext uri="{FF2B5EF4-FFF2-40B4-BE49-F238E27FC236}">
                <a16:creationId xmlns:a16="http://schemas.microsoft.com/office/drawing/2014/main" id="{7D6E2205-50D4-4B19-B1F3-49BCCE882C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1690688"/>
            <a:ext cx="2861603" cy="2135724"/>
          </a:xfrm>
          <a:prstGeom prst="rect">
            <a:avLst/>
          </a:prstGeom>
        </p:spPr>
      </p:pic>
      <p:sp>
        <p:nvSpPr>
          <p:cNvPr id="5" name="Прямоугольник 4">
            <a:extLst>
              <a:ext uri="{FF2B5EF4-FFF2-40B4-BE49-F238E27FC236}">
                <a16:creationId xmlns:a16="http://schemas.microsoft.com/office/drawing/2014/main" id="{622A6BFC-E6F0-45E3-936A-33D810BAEA0A}"/>
              </a:ext>
            </a:extLst>
          </p:cNvPr>
          <p:cNvSpPr/>
          <p:nvPr/>
        </p:nvSpPr>
        <p:spPr>
          <a:xfrm>
            <a:off x="1069089" y="3826412"/>
            <a:ext cx="2399824" cy="584775"/>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ru-RU" sz="3200" b="1" dirty="0">
                <a:ln/>
                <a:solidFill>
                  <a:srgbClr val="7030A0"/>
                </a:solidFill>
              </a:rPr>
              <a:t>Морской ёж</a:t>
            </a:r>
            <a:endParaRPr lang="ru-RU" sz="3200" b="1" cap="none" spc="0" dirty="0">
              <a:ln/>
              <a:solidFill>
                <a:srgbClr val="7030A0"/>
              </a:solidFill>
              <a:effectLst/>
            </a:endParaRPr>
          </a:p>
        </p:txBody>
      </p:sp>
      <p:pic>
        <p:nvPicPr>
          <p:cNvPr id="7" name="Рисунок 6">
            <a:extLst>
              <a:ext uri="{FF2B5EF4-FFF2-40B4-BE49-F238E27FC236}">
                <a16:creationId xmlns:a16="http://schemas.microsoft.com/office/drawing/2014/main" id="{ADC5C366-67F7-4A6C-B3EB-D513F36567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95801" y="1690688"/>
            <a:ext cx="2861602" cy="2135724"/>
          </a:xfrm>
          <a:prstGeom prst="rect">
            <a:avLst/>
          </a:prstGeom>
        </p:spPr>
      </p:pic>
      <p:sp>
        <p:nvSpPr>
          <p:cNvPr id="8" name="Прямоугольник 7">
            <a:extLst>
              <a:ext uri="{FF2B5EF4-FFF2-40B4-BE49-F238E27FC236}">
                <a16:creationId xmlns:a16="http://schemas.microsoft.com/office/drawing/2014/main" id="{B0489F22-AC65-42F9-94ED-5898515513F7}"/>
              </a:ext>
            </a:extLst>
          </p:cNvPr>
          <p:cNvSpPr/>
          <p:nvPr/>
        </p:nvSpPr>
        <p:spPr>
          <a:xfrm>
            <a:off x="4974354" y="3826412"/>
            <a:ext cx="1904496" cy="584775"/>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ru-RU" sz="3200" b="1" cap="none" spc="0" dirty="0">
                <a:ln/>
                <a:solidFill>
                  <a:srgbClr val="7030A0"/>
                </a:solidFill>
                <a:effectLst/>
              </a:rPr>
              <a:t>Крылатка</a:t>
            </a:r>
          </a:p>
        </p:txBody>
      </p:sp>
      <p:pic>
        <p:nvPicPr>
          <p:cNvPr id="10" name="Рисунок 9">
            <a:extLst>
              <a:ext uri="{FF2B5EF4-FFF2-40B4-BE49-F238E27FC236}">
                <a16:creationId xmlns:a16="http://schemas.microsoft.com/office/drawing/2014/main" id="{EA3C1622-F738-4BBC-B7AD-37F9D055921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30657" y="1627849"/>
            <a:ext cx="2861602" cy="2135723"/>
          </a:xfrm>
          <a:prstGeom prst="rect">
            <a:avLst/>
          </a:prstGeom>
        </p:spPr>
      </p:pic>
      <p:sp>
        <p:nvSpPr>
          <p:cNvPr id="11" name="Прямоугольник 10">
            <a:extLst>
              <a:ext uri="{FF2B5EF4-FFF2-40B4-BE49-F238E27FC236}">
                <a16:creationId xmlns:a16="http://schemas.microsoft.com/office/drawing/2014/main" id="{65F24EF9-299E-49FB-BD96-59BB14AA1657}"/>
              </a:ext>
            </a:extLst>
          </p:cNvPr>
          <p:cNvSpPr/>
          <p:nvPr/>
        </p:nvSpPr>
        <p:spPr>
          <a:xfrm>
            <a:off x="8184812" y="3657134"/>
            <a:ext cx="2798780" cy="92333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ru-RU" sz="3200" b="1" cap="none" spc="0" dirty="0">
                <a:ln/>
                <a:solidFill>
                  <a:srgbClr val="7030A0"/>
                </a:solidFill>
                <a:effectLst/>
              </a:rPr>
              <a:t>Морская</a:t>
            </a:r>
            <a:r>
              <a:rPr lang="ru-RU" sz="5400" b="1" cap="none" spc="0" dirty="0">
                <a:ln/>
                <a:solidFill>
                  <a:srgbClr val="7030A0"/>
                </a:solidFill>
                <a:effectLst/>
              </a:rPr>
              <a:t> </a:t>
            </a:r>
            <a:r>
              <a:rPr lang="ru-RU" sz="3200" b="1" cap="none" spc="0" dirty="0">
                <a:ln/>
                <a:solidFill>
                  <a:srgbClr val="7030A0"/>
                </a:solidFill>
                <a:effectLst/>
              </a:rPr>
              <a:t>змея</a:t>
            </a:r>
          </a:p>
        </p:txBody>
      </p:sp>
      <p:pic>
        <p:nvPicPr>
          <p:cNvPr id="13" name="Рисунок 12">
            <a:extLst>
              <a:ext uri="{FF2B5EF4-FFF2-40B4-BE49-F238E27FC236}">
                <a16:creationId xmlns:a16="http://schemas.microsoft.com/office/drawing/2014/main" id="{72D878FB-57CF-4126-8649-B7E8A0ED370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67461" y="4357151"/>
            <a:ext cx="3318804" cy="2135724"/>
          </a:xfrm>
          <a:prstGeom prst="rect">
            <a:avLst/>
          </a:prstGeom>
        </p:spPr>
      </p:pic>
      <p:sp>
        <p:nvSpPr>
          <p:cNvPr id="14" name="Прямоугольник 13">
            <a:extLst>
              <a:ext uri="{FF2B5EF4-FFF2-40B4-BE49-F238E27FC236}">
                <a16:creationId xmlns:a16="http://schemas.microsoft.com/office/drawing/2014/main" id="{DAADB2C3-22AD-42C3-9813-06AD1AF84C43}"/>
              </a:ext>
            </a:extLst>
          </p:cNvPr>
          <p:cNvSpPr/>
          <p:nvPr/>
        </p:nvSpPr>
        <p:spPr>
          <a:xfrm>
            <a:off x="4387975" y="6321193"/>
            <a:ext cx="2877775" cy="584775"/>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ru-RU" sz="3200" b="1" cap="none" spc="0" dirty="0">
                <a:ln/>
                <a:solidFill>
                  <a:srgbClr val="7030A0"/>
                </a:solidFill>
                <a:effectLst/>
              </a:rPr>
              <a:t>Скат-хвостокол</a:t>
            </a:r>
          </a:p>
        </p:txBody>
      </p:sp>
      <p:pic>
        <p:nvPicPr>
          <p:cNvPr id="15" name="Рисунок 14">
            <a:hlinkClick r:id="rId7" action="ppaction://hlinksldjump"/>
            <a:extLst>
              <a:ext uri="{FF2B5EF4-FFF2-40B4-BE49-F238E27FC236}">
                <a16:creationId xmlns:a16="http://schemas.microsoft.com/office/drawing/2014/main" id="{967B7700-1320-44CE-B523-DEF73363545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074164" y="6062000"/>
            <a:ext cx="1117836" cy="665379"/>
          </a:xfrm>
          <a:prstGeom prst="rect">
            <a:avLst/>
          </a:prstGeom>
        </p:spPr>
      </p:pic>
      <p:pic>
        <p:nvPicPr>
          <p:cNvPr id="16" name="Рисунок 15">
            <a:hlinkClick r:id="rId9" action="ppaction://hlinksldjump"/>
            <a:extLst>
              <a:ext uri="{FF2B5EF4-FFF2-40B4-BE49-F238E27FC236}">
                <a16:creationId xmlns:a16="http://schemas.microsoft.com/office/drawing/2014/main" id="{315A8EA9-76CD-4A87-84FF-64611C33E09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359047" y="6061999"/>
            <a:ext cx="1117836" cy="665379"/>
          </a:xfrm>
          <a:prstGeom prst="rect">
            <a:avLst/>
          </a:prstGeom>
        </p:spPr>
      </p:pic>
    </p:spTree>
    <p:extLst>
      <p:ext uri="{BB962C8B-B14F-4D97-AF65-F5344CB8AC3E}">
        <p14:creationId xmlns:p14="http://schemas.microsoft.com/office/powerpoint/2010/main" val="36378058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Рисунок 5">
            <a:extLst>
              <a:ext uri="{FF2B5EF4-FFF2-40B4-BE49-F238E27FC236}">
                <a16:creationId xmlns:a16="http://schemas.microsoft.com/office/drawing/2014/main" id="{D2796780-5590-4879-B53E-4215E4580B41}"/>
              </a:ext>
            </a:extLst>
          </p:cNvPr>
          <p:cNvPicPr>
            <a:picLocks noChangeAspect="1"/>
          </p:cNvPicPr>
          <p:nvPr/>
        </p:nvPicPr>
        <p:blipFill rotWithShape="1">
          <a:blip r:embed="rId2">
            <a:extLst>
              <a:ext uri="{28A0092B-C50C-407E-A947-70E740481C1C}">
                <a14:useLocalDpi xmlns:a14="http://schemas.microsoft.com/office/drawing/2010/main" val="0"/>
              </a:ext>
            </a:extLst>
          </a:blip>
          <a:srcRect t="2045" b="21424"/>
          <a:stretch/>
        </p:blipFill>
        <p:spPr>
          <a:xfrm>
            <a:off x="20" y="10"/>
            <a:ext cx="12191980" cy="6857990"/>
          </a:xfrm>
          <a:prstGeom prst="rect">
            <a:avLst/>
          </a:prstGeom>
        </p:spPr>
      </p:pic>
      <p:sp>
        <p:nvSpPr>
          <p:cNvPr id="11" name="Freeform 5">
            <a:extLst>
              <a:ext uri="{FF2B5EF4-FFF2-40B4-BE49-F238E27FC236}">
                <a16:creationId xmlns:a16="http://schemas.microsoft.com/office/drawing/2014/main" id="{87CC2527-562A-4F69-B487-4371E5B243E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7488621" y="2277613"/>
            <a:ext cx="4703379" cy="4580387"/>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0000"/>
            </a:schemeClr>
          </a:solidFill>
          <a:ln w="50800" cap="sq" cmpd="dbl">
            <a:noFill/>
            <a:miter lim="800000"/>
          </a:ln>
          <a:effectLst/>
          <a:ex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dirty="0"/>
          </a:p>
        </p:txBody>
      </p:sp>
      <p:cxnSp>
        <p:nvCxnSpPr>
          <p:cNvPr id="13" name="Straight Connector 12">
            <a:extLst>
              <a:ext uri="{FF2B5EF4-FFF2-40B4-BE49-F238E27FC236}">
                <a16:creationId xmlns:a16="http://schemas.microsoft.com/office/drawing/2014/main" id="{BCDAEC91-5BCE-4B55-9CC0-43EF94CB734B}"/>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480331" y="5123793"/>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2" name="Заголовок 1">
            <a:extLst>
              <a:ext uri="{FF2B5EF4-FFF2-40B4-BE49-F238E27FC236}">
                <a16:creationId xmlns:a16="http://schemas.microsoft.com/office/drawing/2014/main" id="{77A1379D-9329-4F40-9ED4-27127E96DDE6}"/>
              </a:ext>
            </a:extLst>
          </p:cNvPr>
          <p:cNvSpPr>
            <a:spLocks noGrp="1"/>
          </p:cNvSpPr>
          <p:nvPr>
            <p:ph type="title"/>
          </p:nvPr>
        </p:nvSpPr>
        <p:spPr>
          <a:xfrm>
            <a:off x="8022021" y="3231931"/>
            <a:ext cx="3852041" cy="1834056"/>
          </a:xfrm>
        </p:spPr>
        <p:txBody>
          <a:bodyPr vert="horz" lIns="91440" tIns="45720" rIns="91440" bIns="45720" rtlCol="0" anchor="b">
            <a:normAutofit/>
          </a:bodyPr>
          <a:lstStyle/>
          <a:p>
            <a:pPr algn="ctr"/>
            <a:r>
              <a:rPr lang="ru-RU" sz="4000" dirty="0"/>
              <a:t>Самые необычные кораллы</a:t>
            </a:r>
            <a:endParaRPr lang="en-US" sz="4000" dirty="0"/>
          </a:p>
        </p:txBody>
      </p:sp>
      <p:pic>
        <p:nvPicPr>
          <p:cNvPr id="9" name="Рисунок 8">
            <a:hlinkClick r:id="rId3" action="ppaction://hlinksldjump"/>
            <a:extLst>
              <a:ext uri="{FF2B5EF4-FFF2-40B4-BE49-F238E27FC236}">
                <a16:creationId xmlns:a16="http://schemas.microsoft.com/office/drawing/2014/main" id="{72C80EB2-4B8C-4468-92D7-5089CD4D532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74164" y="6062000"/>
            <a:ext cx="1117836" cy="665379"/>
          </a:xfrm>
          <a:prstGeom prst="rect">
            <a:avLst/>
          </a:prstGeom>
        </p:spPr>
      </p:pic>
      <p:pic>
        <p:nvPicPr>
          <p:cNvPr id="10" name="Рисунок 9">
            <a:hlinkClick r:id="rId5" action="ppaction://hlinksldjump"/>
            <a:extLst>
              <a:ext uri="{FF2B5EF4-FFF2-40B4-BE49-F238E27FC236}">
                <a16:creationId xmlns:a16="http://schemas.microsoft.com/office/drawing/2014/main" id="{8555210A-BB86-4668-9BB2-4CDE7D5FE1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211561" y="6061999"/>
            <a:ext cx="1117836" cy="665379"/>
          </a:xfrm>
          <a:prstGeom prst="rect">
            <a:avLst/>
          </a:prstGeom>
        </p:spPr>
      </p:pic>
    </p:spTree>
    <p:extLst>
      <p:ext uri="{BB962C8B-B14F-4D97-AF65-F5344CB8AC3E}">
        <p14:creationId xmlns:p14="http://schemas.microsoft.com/office/powerpoint/2010/main" val="29697191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42C4DFE-87ED-46A2-91FF-DD4C5FCFD693}"/>
              </a:ext>
            </a:extLst>
          </p:cNvPr>
          <p:cNvSpPr>
            <a:spLocks noGrp="1"/>
          </p:cNvSpPr>
          <p:nvPr>
            <p:ph type="title"/>
          </p:nvPr>
        </p:nvSpPr>
        <p:spPr/>
        <p:txBody>
          <a:bodyPr/>
          <a:lstStyle/>
          <a:p>
            <a:r>
              <a:rPr lang="ru-RU" dirty="0">
                <a:solidFill>
                  <a:srgbClr val="FF0000"/>
                </a:solidFill>
              </a:rPr>
              <a:t>Самые необычные кораллы</a:t>
            </a:r>
            <a:r>
              <a:rPr lang="en-US" dirty="0">
                <a:solidFill>
                  <a:srgbClr val="FF0000"/>
                </a:solidFill>
              </a:rPr>
              <a:t>.</a:t>
            </a:r>
            <a:endParaRPr lang="ru-RU" dirty="0">
              <a:solidFill>
                <a:srgbClr val="FF0000"/>
              </a:solidFill>
            </a:endParaRPr>
          </a:p>
        </p:txBody>
      </p:sp>
      <p:pic>
        <p:nvPicPr>
          <p:cNvPr id="5" name="Рисунок 4">
            <a:extLst>
              <a:ext uri="{FF2B5EF4-FFF2-40B4-BE49-F238E27FC236}">
                <a16:creationId xmlns:a16="http://schemas.microsoft.com/office/drawing/2014/main" id="{B20BE4E4-302D-494D-A0F2-29952A3D7E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611" y="1690688"/>
            <a:ext cx="3203005" cy="2248266"/>
          </a:xfrm>
          <a:prstGeom prst="rect">
            <a:avLst/>
          </a:prstGeom>
        </p:spPr>
      </p:pic>
      <p:sp>
        <p:nvSpPr>
          <p:cNvPr id="6" name="Прямоугольник 5">
            <a:extLst>
              <a:ext uri="{FF2B5EF4-FFF2-40B4-BE49-F238E27FC236}">
                <a16:creationId xmlns:a16="http://schemas.microsoft.com/office/drawing/2014/main" id="{92DD8AB0-1262-4D98-8ADD-298E245964E9}"/>
              </a:ext>
            </a:extLst>
          </p:cNvPr>
          <p:cNvSpPr/>
          <p:nvPr/>
        </p:nvSpPr>
        <p:spPr>
          <a:xfrm>
            <a:off x="5257800" y="1690688"/>
            <a:ext cx="6096000" cy="369332"/>
          </a:xfrm>
          <a:prstGeom prst="rect">
            <a:avLst/>
          </a:prstGeom>
        </p:spPr>
        <p:txBody>
          <a:bodyPr>
            <a:spAutoFit/>
          </a:bodyPr>
          <a:lstStyle/>
          <a:p>
            <a:pPr algn="just" fontAlgn="base"/>
            <a:endParaRPr lang="ru-RU" b="0" i="0" u="none" strike="noStrike" dirty="0">
              <a:solidFill>
                <a:srgbClr val="404040"/>
              </a:solidFill>
              <a:effectLst/>
              <a:latin typeface="Arial" panose="020B0604020202020204" pitchFamily="34" charset="0"/>
            </a:endParaRPr>
          </a:p>
        </p:txBody>
      </p:sp>
      <p:sp>
        <p:nvSpPr>
          <p:cNvPr id="7" name="Прямоугольник 6">
            <a:extLst>
              <a:ext uri="{FF2B5EF4-FFF2-40B4-BE49-F238E27FC236}">
                <a16:creationId xmlns:a16="http://schemas.microsoft.com/office/drawing/2014/main" id="{66ED4180-7CB5-4E1C-9BAB-56E8811909C3}"/>
              </a:ext>
            </a:extLst>
          </p:cNvPr>
          <p:cNvSpPr/>
          <p:nvPr/>
        </p:nvSpPr>
        <p:spPr>
          <a:xfrm>
            <a:off x="7022" y="4139009"/>
            <a:ext cx="4034181" cy="400110"/>
          </a:xfrm>
          <a:prstGeom prst="rect">
            <a:avLst/>
          </a:prstGeom>
          <a:noFill/>
        </p:spPr>
        <p:txBody>
          <a:bodyPr wrap="none" lIns="91440" tIns="45720" rIns="91440" bIns="45720">
            <a:spAutoFit/>
          </a:bodyPr>
          <a:lstStyle/>
          <a:p>
            <a:pPr algn="ctr"/>
            <a:r>
              <a:rPr lang="ru-RU" sz="2000" b="1" cap="none" spc="0" dirty="0">
                <a:ln w="22225">
                  <a:solidFill>
                    <a:schemeClr val="accent2"/>
                  </a:solidFill>
                  <a:prstDash val="solid"/>
                </a:ln>
                <a:solidFill>
                  <a:schemeClr val="accent2">
                    <a:lumMod val="40000"/>
                    <a:lumOff val="60000"/>
                  </a:schemeClr>
                </a:solidFill>
                <a:effectLst/>
              </a:rPr>
              <a:t>Флуоресцентный зелёный коралл </a:t>
            </a:r>
          </a:p>
        </p:txBody>
      </p:sp>
      <p:pic>
        <p:nvPicPr>
          <p:cNvPr id="9" name="Рисунок 8">
            <a:extLst>
              <a:ext uri="{FF2B5EF4-FFF2-40B4-BE49-F238E27FC236}">
                <a16:creationId xmlns:a16="http://schemas.microsoft.com/office/drawing/2014/main" id="{8530D4D1-590A-469B-B6E0-76A8DBBED7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53073" y="1690688"/>
            <a:ext cx="3203004" cy="2248266"/>
          </a:xfrm>
          <a:prstGeom prst="rect">
            <a:avLst/>
          </a:prstGeom>
        </p:spPr>
      </p:pic>
      <p:sp>
        <p:nvSpPr>
          <p:cNvPr id="10" name="Прямоугольник 9">
            <a:extLst>
              <a:ext uri="{FF2B5EF4-FFF2-40B4-BE49-F238E27FC236}">
                <a16:creationId xmlns:a16="http://schemas.microsoft.com/office/drawing/2014/main" id="{5915FC9E-7ABC-4F02-A422-8336E59B7B86}"/>
              </a:ext>
            </a:extLst>
          </p:cNvPr>
          <p:cNvSpPr/>
          <p:nvPr/>
        </p:nvSpPr>
        <p:spPr>
          <a:xfrm>
            <a:off x="5072675" y="3968003"/>
            <a:ext cx="2046650" cy="400110"/>
          </a:xfrm>
          <a:prstGeom prst="rect">
            <a:avLst/>
          </a:prstGeom>
          <a:noFill/>
        </p:spPr>
        <p:txBody>
          <a:bodyPr wrap="none" lIns="91440" tIns="45720" rIns="91440" bIns="45720">
            <a:spAutoFit/>
          </a:bodyPr>
          <a:lstStyle/>
          <a:p>
            <a:pPr algn="ctr"/>
            <a:r>
              <a:rPr lang="ru-RU" sz="2000" b="1" cap="none" spc="0" dirty="0">
                <a:ln w="22225">
                  <a:solidFill>
                    <a:schemeClr val="accent2"/>
                  </a:solidFill>
                  <a:prstDash val="solid"/>
                </a:ln>
                <a:solidFill>
                  <a:schemeClr val="accent2">
                    <a:lumMod val="40000"/>
                    <a:lumOff val="60000"/>
                  </a:schemeClr>
                </a:solidFill>
                <a:effectLst/>
              </a:rPr>
              <a:t>Якорный коралл</a:t>
            </a:r>
          </a:p>
        </p:txBody>
      </p:sp>
      <p:pic>
        <p:nvPicPr>
          <p:cNvPr id="12" name="Рисунок 11">
            <a:extLst>
              <a:ext uri="{FF2B5EF4-FFF2-40B4-BE49-F238E27FC236}">
                <a16:creationId xmlns:a16="http://schemas.microsoft.com/office/drawing/2014/main" id="{78540E30-6C41-427E-9867-CCA27D148F1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83534" y="1667515"/>
            <a:ext cx="3203004" cy="2271439"/>
          </a:xfrm>
          <a:prstGeom prst="rect">
            <a:avLst/>
          </a:prstGeom>
        </p:spPr>
      </p:pic>
      <p:sp>
        <p:nvSpPr>
          <p:cNvPr id="13" name="Прямоугольник 12">
            <a:extLst>
              <a:ext uri="{FF2B5EF4-FFF2-40B4-BE49-F238E27FC236}">
                <a16:creationId xmlns:a16="http://schemas.microsoft.com/office/drawing/2014/main" id="{3B5DF291-0EA2-4C63-A2A9-4605625F9F37}"/>
              </a:ext>
            </a:extLst>
          </p:cNvPr>
          <p:cNvSpPr/>
          <p:nvPr/>
        </p:nvSpPr>
        <p:spPr>
          <a:xfrm>
            <a:off x="8599588" y="4139009"/>
            <a:ext cx="2570896" cy="400110"/>
          </a:xfrm>
          <a:prstGeom prst="rect">
            <a:avLst/>
          </a:prstGeom>
          <a:noFill/>
        </p:spPr>
        <p:txBody>
          <a:bodyPr wrap="none" lIns="91440" tIns="45720" rIns="91440" bIns="45720">
            <a:spAutoFit/>
          </a:bodyPr>
          <a:lstStyle/>
          <a:p>
            <a:pPr algn="ctr"/>
            <a:r>
              <a:rPr lang="ru-RU" sz="2000" b="1" cap="none" spc="0" dirty="0">
                <a:ln w="22225">
                  <a:solidFill>
                    <a:schemeClr val="accent2"/>
                  </a:solidFill>
                  <a:prstDash val="solid"/>
                </a:ln>
                <a:solidFill>
                  <a:schemeClr val="accent2">
                    <a:lumMod val="40000"/>
                    <a:lumOff val="60000"/>
                  </a:schemeClr>
                </a:solidFill>
                <a:effectLst/>
              </a:rPr>
              <a:t>Грибовидный коралл</a:t>
            </a:r>
          </a:p>
        </p:txBody>
      </p:sp>
      <p:pic>
        <p:nvPicPr>
          <p:cNvPr id="15" name="Рисунок 14">
            <a:extLst>
              <a:ext uri="{FF2B5EF4-FFF2-40B4-BE49-F238E27FC236}">
                <a16:creationId xmlns:a16="http://schemas.microsoft.com/office/drawing/2014/main" id="{18F89242-6C2C-4DE6-9FAB-A0DDFDEC172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71449" y="4539119"/>
            <a:ext cx="2766252" cy="1941699"/>
          </a:xfrm>
          <a:prstGeom prst="rect">
            <a:avLst/>
          </a:prstGeom>
        </p:spPr>
      </p:pic>
      <p:sp>
        <p:nvSpPr>
          <p:cNvPr id="16" name="Прямоугольник 15">
            <a:extLst>
              <a:ext uri="{FF2B5EF4-FFF2-40B4-BE49-F238E27FC236}">
                <a16:creationId xmlns:a16="http://schemas.microsoft.com/office/drawing/2014/main" id="{32DE52CE-F4EC-4106-A187-77382D8E5742}"/>
              </a:ext>
            </a:extLst>
          </p:cNvPr>
          <p:cNvSpPr/>
          <p:nvPr/>
        </p:nvSpPr>
        <p:spPr>
          <a:xfrm>
            <a:off x="4669127" y="6476430"/>
            <a:ext cx="2570896" cy="400110"/>
          </a:xfrm>
          <a:prstGeom prst="rect">
            <a:avLst/>
          </a:prstGeom>
          <a:noFill/>
        </p:spPr>
        <p:txBody>
          <a:bodyPr wrap="none" lIns="91440" tIns="45720" rIns="91440" bIns="45720">
            <a:spAutoFit/>
          </a:bodyPr>
          <a:lstStyle/>
          <a:p>
            <a:pPr algn="ctr"/>
            <a:r>
              <a:rPr lang="ru-RU" sz="2000" b="1" dirty="0">
                <a:ln w="22225">
                  <a:solidFill>
                    <a:schemeClr val="accent2"/>
                  </a:solidFill>
                  <a:prstDash val="solid"/>
                </a:ln>
                <a:solidFill>
                  <a:schemeClr val="accent2">
                    <a:lumMod val="40000"/>
                    <a:lumOff val="60000"/>
                  </a:schemeClr>
                </a:solidFill>
              </a:rPr>
              <a:t>Грибовидный коралл</a:t>
            </a:r>
            <a:endParaRPr lang="ru-RU" sz="2000" b="1" cap="none" spc="0" dirty="0">
              <a:ln w="22225">
                <a:solidFill>
                  <a:schemeClr val="accent2"/>
                </a:solidFill>
                <a:prstDash val="solid"/>
              </a:ln>
              <a:solidFill>
                <a:schemeClr val="accent2">
                  <a:lumMod val="40000"/>
                  <a:lumOff val="60000"/>
                </a:schemeClr>
              </a:solidFill>
              <a:effectLst/>
            </a:endParaRPr>
          </a:p>
        </p:txBody>
      </p:sp>
      <p:pic>
        <p:nvPicPr>
          <p:cNvPr id="17" name="Рисунок 16">
            <a:hlinkClick r:id="rId7" action="ppaction://hlinksldjump"/>
            <a:extLst>
              <a:ext uri="{FF2B5EF4-FFF2-40B4-BE49-F238E27FC236}">
                <a16:creationId xmlns:a16="http://schemas.microsoft.com/office/drawing/2014/main" id="{19657640-88C5-4BAA-980F-A11D53EAA65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074164" y="6062000"/>
            <a:ext cx="1117836" cy="665379"/>
          </a:xfrm>
          <a:prstGeom prst="rect">
            <a:avLst/>
          </a:prstGeom>
        </p:spPr>
      </p:pic>
      <p:pic>
        <p:nvPicPr>
          <p:cNvPr id="18" name="Рисунок 17">
            <a:hlinkClick r:id="rId9" action="ppaction://hlinksldjump"/>
            <a:extLst>
              <a:ext uri="{FF2B5EF4-FFF2-40B4-BE49-F238E27FC236}">
                <a16:creationId xmlns:a16="http://schemas.microsoft.com/office/drawing/2014/main" id="{ADA0DDAE-A574-4038-96F3-E0D704E940C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276068" y="6061999"/>
            <a:ext cx="1117836" cy="665379"/>
          </a:xfrm>
          <a:prstGeom prst="rect">
            <a:avLst/>
          </a:prstGeom>
        </p:spPr>
      </p:pic>
    </p:spTree>
    <p:extLst>
      <p:ext uri="{BB962C8B-B14F-4D97-AF65-F5344CB8AC3E}">
        <p14:creationId xmlns:p14="http://schemas.microsoft.com/office/powerpoint/2010/main" val="17771626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6000" b="-6000"/>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D4743CB-57E3-471F-BBD5-B97CAD3F0413}"/>
              </a:ext>
            </a:extLst>
          </p:cNvPr>
          <p:cNvSpPr>
            <a:spLocks noGrp="1"/>
          </p:cNvSpPr>
          <p:nvPr>
            <p:ph type="title"/>
          </p:nvPr>
        </p:nvSpPr>
        <p:spPr/>
        <p:txBody>
          <a:bodyPr/>
          <a:lstStyle/>
          <a:p>
            <a:r>
              <a:rPr lang="ru-RU" dirty="0">
                <a:solidFill>
                  <a:srgbClr val="FF0000"/>
                </a:solidFill>
              </a:rPr>
              <a:t>Морские лилии* на </a:t>
            </a:r>
            <a:r>
              <a:rPr lang="ru-RU" dirty="0" smtClean="0">
                <a:solidFill>
                  <a:srgbClr val="FF0000"/>
                </a:solidFill>
              </a:rPr>
              <a:t>кораллах</a:t>
            </a:r>
            <a:endParaRPr lang="ru-RU" dirty="0">
              <a:solidFill>
                <a:srgbClr val="FF0000"/>
              </a:solidFill>
            </a:endParaRPr>
          </a:p>
        </p:txBody>
      </p:sp>
      <p:pic>
        <p:nvPicPr>
          <p:cNvPr id="4" name="Рисунок 3">
            <a:extLst>
              <a:ext uri="{FF2B5EF4-FFF2-40B4-BE49-F238E27FC236}">
                <a16:creationId xmlns:a16="http://schemas.microsoft.com/office/drawing/2014/main" id="{B63E51C9-FD77-494E-BE15-61C5647458D7}"/>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9509760" y="2354647"/>
            <a:ext cx="2682240" cy="2013034"/>
          </a:xfrm>
          <a:prstGeom prst="rect">
            <a:avLst/>
          </a:prstGeom>
        </p:spPr>
      </p:pic>
      <p:pic>
        <p:nvPicPr>
          <p:cNvPr id="6" name="Рисунок 5">
            <a:extLst>
              <a:ext uri="{FF2B5EF4-FFF2-40B4-BE49-F238E27FC236}">
                <a16:creationId xmlns:a16="http://schemas.microsoft.com/office/drawing/2014/main" id="{FA1A0B64-E3A4-41BA-8B74-9A1068C8EAA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509760" y="0"/>
            <a:ext cx="2682240" cy="1945891"/>
          </a:xfrm>
          <a:prstGeom prst="rect">
            <a:avLst/>
          </a:prstGeom>
        </p:spPr>
      </p:pic>
      <p:pic>
        <p:nvPicPr>
          <p:cNvPr id="8" name="Рисунок 7">
            <a:extLst>
              <a:ext uri="{FF2B5EF4-FFF2-40B4-BE49-F238E27FC236}">
                <a16:creationId xmlns:a16="http://schemas.microsoft.com/office/drawing/2014/main" id="{C2FC1041-7255-44BC-8771-7FF2EDD5BFDA}"/>
              </a:ext>
            </a:extLst>
          </p:cNvPr>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9509760" y="4776438"/>
            <a:ext cx="2682240" cy="2003064"/>
          </a:xfrm>
          <a:prstGeom prst="rect">
            <a:avLst/>
          </a:prstGeom>
        </p:spPr>
      </p:pic>
      <p:pic>
        <p:nvPicPr>
          <p:cNvPr id="9" name="Морская лилия, Sea Lily">
            <a:hlinkClick r:id="" action="ppaction://media"/>
            <a:extLst>
              <a:ext uri="{FF2B5EF4-FFF2-40B4-BE49-F238E27FC236}">
                <a16:creationId xmlns:a16="http://schemas.microsoft.com/office/drawing/2014/main" id="{1423E937-6F75-4700-8854-57F7EDE3564C}"/>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1786596" y="1690688"/>
            <a:ext cx="6173914" cy="4630436"/>
          </a:xfrm>
          <a:prstGeom prst="rect">
            <a:avLst/>
          </a:prstGeom>
        </p:spPr>
      </p:pic>
      <p:pic>
        <p:nvPicPr>
          <p:cNvPr id="10" name="Рисунок 9">
            <a:hlinkClick r:id="rId10" action="ppaction://hlinksldjump"/>
            <a:extLst>
              <a:ext uri="{FF2B5EF4-FFF2-40B4-BE49-F238E27FC236}">
                <a16:creationId xmlns:a16="http://schemas.microsoft.com/office/drawing/2014/main" id="{FF6F9A98-9D5B-4046-9000-CEA4CF42747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1074164" y="6062000"/>
            <a:ext cx="1117836" cy="665379"/>
          </a:xfrm>
          <a:prstGeom prst="rect">
            <a:avLst/>
          </a:prstGeom>
        </p:spPr>
      </p:pic>
      <p:pic>
        <p:nvPicPr>
          <p:cNvPr id="11" name="Рисунок 10">
            <a:hlinkClick r:id="rId12" action="ppaction://hlinksldjump"/>
            <a:extLst>
              <a:ext uri="{FF2B5EF4-FFF2-40B4-BE49-F238E27FC236}">
                <a16:creationId xmlns:a16="http://schemas.microsoft.com/office/drawing/2014/main" id="{91897A98-1330-4E00-B2A5-9E8EBA554078}"/>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H="1">
            <a:off x="194562" y="6121293"/>
            <a:ext cx="1117836" cy="665379"/>
          </a:xfrm>
          <a:prstGeom prst="rect">
            <a:avLst/>
          </a:prstGeom>
        </p:spPr>
      </p:pic>
    </p:spTree>
    <p:extLst>
      <p:ext uri="{BB962C8B-B14F-4D97-AF65-F5344CB8AC3E}">
        <p14:creationId xmlns:p14="http://schemas.microsoft.com/office/powerpoint/2010/main" val="3468528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1996"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8BFD1E4-C279-46D8-976F-070D868F49CD}"/>
              </a:ext>
            </a:extLst>
          </p:cNvPr>
          <p:cNvSpPr>
            <a:spLocks noGrp="1"/>
          </p:cNvSpPr>
          <p:nvPr>
            <p:ph type="title"/>
          </p:nvPr>
        </p:nvSpPr>
        <p:spPr/>
        <p:txBody>
          <a:bodyPr/>
          <a:lstStyle/>
          <a:p>
            <a:r>
              <a:rPr lang="ru-RU" b="1" dirty="0">
                <a:solidFill>
                  <a:srgbClr val="FFFF00"/>
                </a:solidFill>
              </a:rPr>
              <a:t>Заключение</a:t>
            </a:r>
          </a:p>
        </p:txBody>
      </p:sp>
      <p:pic>
        <p:nvPicPr>
          <p:cNvPr id="3" name="Рисунок 2">
            <a:hlinkClick r:id="rId3" action="ppaction://hlinksldjump"/>
            <a:extLst>
              <a:ext uri="{FF2B5EF4-FFF2-40B4-BE49-F238E27FC236}">
                <a16:creationId xmlns:a16="http://schemas.microsoft.com/office/drawing/2014/main" id="{B434ECB4-88DA-4CF7-AFEA-E5118D47AE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74164" y="6062000"/>
            <a:ext cx="1117836" cy="665379"/>
          </a:xfrm>
          <a:prstGeom prst="rect">
            <a:avLst/>
          </a:prstGeom>
        </p:spPr>
      </p:pic>
      <p:pic>
        <p:nvPicPr>
          <p:cNvPr id="4" name="Рисунок 3">
            <a:hlinkClick r:id="rId5" action="ppaction://hlinksldjump"/>
            <a:extLst>
              <a:ext uri="{FF2B5EF4-FFF2-40B4-BE49-F238E27FC236}">
                <a16:creationId xmlns:a16="http://schemas.microsoft.com/office/drawing/2014/main" id="{97916384-756B-4B0B-9EA7-E4521A69F7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394441" y="6061999"/>
            <a:ext cx="1117836" cy="665379"/>
          </a:xfrm>
          <a:prstGeom prst="rect">
            <a:avLst/>
          </a:prstGeom>
        </p:spPr>
      </p:pic>
      <p:sp>
        <p:nvSpPr>
          <p:cNvPr id="6" name="TextBox 5">
            <a:extLst>
              <a:ext uri="{FF2B5EF4-FFF2-40B4-BE49-F238E27FC236}">
                <a16:creationId xmlns:a16="http://schemas.microsoft.com/office/drawing/2014/main" id="{D8D42FBA-EBFE-407B-9DBC-502BFB568E25}"/>
              </a:ext>
            </a:extLst>
          </p:cNvPr>
          <p:cNvSpPr txBox="1"/>
          <p:nvPr/>
        </p:nvSpPr>
        <p:spPr>
          <a:xfrm>
            <a:off x="1069145" y="1690688"/>
            <a:ext cx="10005019" cy="954107"/>
          </a:xfrm>
          <a:prstGeom prst="rect">
            <a:avLst/>
          </a:prstGeom>
          <a:noFill/>
        </p:spPr>
        <p:txBody>
          <a:bodyPr wrap="square" rtlCol="0">
            <a:spAutoFit/>
          </a:bodyPr>
          <a:lstStyle/>
          <a:p>
            <a:pPr algn="ctr"/>
            <a:r>
              <a:rPr lang="ru-RU" sz="2800" dirty="0">
                <a:solidFill>
                  <a:srgbClr val="FFFF00"/>
                </a:solidFill>
              </a:rPr>
              <a:t>Морские глубины полны тайн и загадок</a:t>
            </a:r>
            <a:r>
              <a:rPr lang="en-US" sz="2800" dirty="0" smtClean="0">
                <a:solidFill>
                  <a:srgbClr val="FFFF00"/>
                </a:solidFill>
              </a:rPr>
              <a:t>,</a:t>
            </a:r>
            <a:br>
              <a:rPr lang="en-US" sz="2800" dirty="0" smtClean="0">
                <a:solidFill>
                  <a:srgbClr val="FFFF00"/>
                </a:solidFill>
              </a:rPr>
            </a:br>
            <a:r>
              <a:rPr lang="ru-RU" sz="2800" dirty="0" smtClean="0">
                <a:solidFill>
                  <a:srgbClr val="FFFF00"/>
                </a:solidFill>
              </a:rPr>
              <a:t>но </a:t>
            </a:r>
            <a:r>
              <a:rPr lang="ru-RU" sz="2800" dirty="0">
                <a:solidFill>
                  <a:srgbClr val="FFFF00"/>
                </a:solidFill>
              </a:rPr>
              <a:t>мы обязательно их разгадаем</a:t>
            </a:r>
            <a:r>
              <a:rPr lang="en-US" sz="2800" dirty="0">
                <a:solidFill>
                  <a:srgbClr val="FFFF00"/>
                </a:solidFill>
              </a:rPr>
              <a:t>.</a:t>
            </a:r>
            <a:endParaRPr lang="ru-RU" sz="2800" dirty="0">
              <a:solidFill>
                <a:srgbClr val="FFFF00"/>
              </a:solidFill>
            </a:endParaRPr>
          </a:p>
        </p:txBody>
      </p:sp>
    </p:spTree>
    <p:extLst>
      <p:ext uri="{BB962C8B-B14F-4D97-AF65-F5344CB8AC3E}">
        <p14:creationId xmlns:p14="http://schemas.microsoft.com/office/powerpoint/2010/main" val="28677680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88C007B-4D16-4F3C-BC05-828672E8D419}"/>
              </a:ext>
            </a:extLst>
          </p:cNvPr>
          <p:cNvSpPr>
            <a:spLocks noGrp="1"/>
          </p:cNvSpPr>
          <p:nvPr>
            <p:ph type="title"/>
          </p:nvPr>
        </p:nvSpPr>
        <p:spPr/>
        <p:txBody>
          <a:bodyPr/>
          <a:lstStyle/>
          <a:p>
            <a:r>
              <a:rPr lang="ru-RU" dirty="0">
                <a:solidFill>
                  <a:srgbClr val="FFFF00"/>
                </a:solidFill>
              </a:rPr>
              <a:t>Презентацию сделала:</a:t>
            </a:r>
          </a:p>
        </p:txBody>
      </p:sp>
      <p:pic>
        <p:nvPicPr>
          <p:cNvPr id="3" name="Рисунок 2">
            <a:hlinkClick r:id="rId3" action="ppaction://hlinksldjump"/>
            <a:extLst>
              <a:ext uri="{FF2B5EF4-FFF2-40B4-BE49-F238E27FC236}">
                <a16:creationId xmlns:a16="http://schemas.microsoft.com/office/drawing/2014/main" id="{6991AFE0-A3E6-40A2-A237-BBD8C114D7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74164" y="6062000"/>
            <a:ext cx="1117836" cy="665379"/>
          </a:xfrm>
          <a:prstGeom prst="rect">
            <a:avLst/>
          </a:prstGeom>
        </p:spPr>
      </p:pic>
      <p:pic>
        <p:nvPicPr>
          <p:cNvPr id="4" name="Рисунок 3">
            <a:hlinkClick r:id="rId5" action="ppaction://hlinksldjump"/>
            <a:extLst>
              <a:ext uri="{FF2B5EF4-FFF2-40B4-BE49-F238E27FC236}">
                <a16:creationId xmlns:a16="http://schemas.microsoft.com/office/drawing/2014/main" id="{AABC81C4-4206-47C3-B18A-6826217786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41223" y="6062000"/>
            <a:ext cx="1117836" cy="665379"/>
          </a:xfrm>
          <a:prstGeom prst="rect">
            <a:avLst/>
          </a:prstGeom>
        </p:spPr>
      </p:pic>
      <p:sp>
        <p:nvSpPr>
          <p:cNvPr id="5" name="TextBox 4">
            <a:extLst>
              <a:ext uri="{FF2B5EF4-FFF2-40B4-BE49-F238E27FC236}">
                <a16:creationId xmlns:a16="http://schemas.microsoft.com/office/drawing/2014/main" id="{FA67FA9B-7FA7-4536-8A1E-A96A89B3D20E}"/>
              </a:ext>
            </a:extLst>
          </p:cNvPr>
          <p:cNvSpPr txBox="1"/>
          <p:nvPr/>
        </p:nvSpPr>
        <p:spPr>
          <a:xfrm>
            <a:off x="1125415" y="1856935"/>
            <a:ext cx="9833317" cy="584775"/>
          </a:xfrm>
          <a:prstGeom prst="rect">
            <a:avLst/>
          </a:prstGeom>
          <a:noFill/>
        </p:spPr>
        <p:txBody>
          <a:bodyPr wrap="square" rtlCol="0">
            <a:spAutoFit/>
          </a:bodyPr>
          <a:lstStyle/>
          <a:p>
            <a:r>
              <a:rPr lang="ru-RU" sz="3200" dirty="0">
                <a:solidFill>
                  <a:srgbClr val="FFFF00"/>
                </a:solidFill>
              </a:rPr>
              <a:t>Агафонова Анастасия ученица 19 школы в 2018 году</a:t>
            </a:r>
          </a:p>
        </p:txBody>
      </p:sp>
    </p:spTree>
    <p:extLst>
      <p:ext uri="{BB962C8B-B14F-4D97-AF65-F5344CB8AC3E}">
        <p14:creationId xmlns:p14="http://schemas.microsoft.com/office/powerpoint/2010/main" val="12143857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Рисунок 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5730" y="6098008"/>
            <a:ext cx="1117836" cy="665379"/>
          </a:xfrm>
          <a:prstGeom prst="rect">
            <a:avLst/>
          </a:prstGeom>
        </p:spPr>
      </p:pic>
      <p:sp>
        <p:nvSpPr>
          <p:cNvPr id="2" name="TextBox 1">
            <a:extLst>
              <a:ext uri="{FF2B5EF4-FFF2-40B4-BE49-F238E27FC236}">
                <a16:creationId xmlns:a16="http://schemas.microsoft.com/office/drawing/2014/main" id="{15DF2DB3-01F6-4132-A283-C7DE24A66F55}"/>
              </a:ext>
            </a:extLst>
          </p:cNvPr>
          <p:cNvSpPr txBox="1"/>
          <p:nvPr/>
        </p:nvSpPr>
        <p:spPr>
          <a:xfrm>
            <a:off x="1044466" y="1086163"/>
            <a:ext cx="10103069" cy="646331"/>
          </a:xfrm>
          <a:prstGeom prst="rect">
            <a:avLst/>
          </a:prstGeom>
          <a:noFill/>
        </p:spPr>
        <p:txBody>
          <a:bodyPr wrap="square" rtlCol="0">
            <a:spAutoFit/>
          </a:bodyPr>
          <a:lstStyle/>
          <a:p>
            <a:r>
              <a:rPr lang="ru-RU" sz="3600" dirty="0">
                <a:solidFill>
                  <a:srgbClr val="FFFF00"/>
                </a:solidFill>
              </a:rPr>
              <a:t>Цель презентации : получше изучить морское дно</a:t>
            </a:r>
          </a:p>
        </p:txBody>
      </p:sp>
      <p:pic>
        <p:nvPicPr>
          <p:cNvPr id="8" name="Рисунок 7">
            <a:hlinkClick r:id="rId5" action="ppaction://hlinksldjump"/>
            <a:extLst>
              <a:ext uri="{FF2B5EF4-FFF2-40B4-BE49-F238E27FC236}">
                <a16:creationId xmlns:a16="http://schemas.microsoft.com/office/drawing/2014/main" id="{64CCC68E-B597-4B7C-B0E7-8F64CA0B9F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74164" y="6192621"/>
            <a:ext cx="1117836" cy="665379"/>
          </a:xfrm>
          <a:prstGeom prst="rect">
            <a:avLst/>
          </a:prstGeom>
        </p:spPr>
      </p:pic>
    </p:spTree>
    <p:extLst>
      <p:ext uri="{BB962C8B-B14F-4D97-AF65-F5344CB8AC3E}">
        <p14:creationId xmlns:p14="http://schemas.microsoft.com/office/powerpoint/2010/main" val="34399497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8F5EA2E-3625-4634-9171-D9C5BA718ECF}"/>
              </a:ext>
            </a:extLst>
          </p:cNvPr>
          <p:cNvSpPr>
            <a:spLocks noGrp="1"/>
          </p:cNvSpPr>
          <p:nvPr>
            <p:ph type="title"/>
          </p:nvPr>
        </p:nvSpPr>
        <p:spPr/>
        <p:txBody>
          <a:bodyPr/>
          <a:lstStyle/>
          <a:p>
            <a:r>
              <a:rPr lang="ru-RU" dirty="0"/>
              <a:t>Список источников информации</a:t>
            </a:r>
          </a:p>
        </p:txBody>
      </p:sp>
      <p:sp>
        <p:nvSpPr>
          <p:cNvPr id="3" name="Объект 2">
            <a:extLst>
              <a:ext uri="{FF2B5EF4-FFF2-40B4-BE49-F238E27FC236}">
                <a16:creationId xmlns:a16="http://schemas.microsoft.com/office/drawing/2014/main" id="{E8C998F3-739A-441A-93A3-F383D7ABE14B}"/>
              </a:ext>
            </a:extLst>
          </p:cNvPr>
          <p:cNvSpPr>
            <a:spLocks noGrp="1"/>
          </p:cNvSpPr>
          <p:nvPr>
            <p:ph idx="1"/>
          </p:nvPr>
        </p:nvSpPr>
        <p:spPr/>
        <p:txBody>
          <a:bodyPr/>
          <a:lstStyle/>
          <a:p>
            <a:r>
              <a:rPr lang="en-US" dirty="0">
                <a:hlinkClick r:id="rId2"/>
              </a:rPr>
              <a:t>https://www.youtube.com/watch?v=9a94KsdHYrI</a:t>
            </a:r>
            <a:endParaRPr lang="ru-RU" dirty="0"/>
          </a:p>
          <a:p>
            <a:r>
              <a:rPr lang="en-US" dirty="0">
                <a:hlinkClick r:id="rId3"/>
              </a:rPr>
              <a:t>http://loveopium.ru/priroda/korally.html</a:t>
            </a:r>
            <a:endParaRPr lang="ru-RU" dirty="0"/>
          </a:p>
          <a:p>
            <a:r>
              <a:rPr lang="en-US" dirty="0">
                <a:hlinkClick r:id="rId4"/>
              </a:rPr>
              <a:t>https://fishki.net/1546077-25-zhutkih-obitatelej-morskih-glubin.html</a:t>
            </a:r>
            <a:endParaRPr lang="ru-RU" dirty="0"/>
          </a:p>
          <a:p>
            <a:r>
              <a:rPr lang="en-US" dirty="0">
                <a:hlinkClick r:id="rId5"/>
              </a:rPr>
              <a:t>https://supersmall.ru/samyie-opasnyie-morskie-zhivotnyie-ryibyi-meduzyi-i-drugie-opasnosti-top-10/</a:t>
            </a:r>
            <a:endParaRPr lang="ru-RU" dirty="0"/>
          </a:p>
          <a:p>
            <a:endParaRPr lang="ru-RU" dirty="0"/>
          </a:p>
          <a:p>
            <a:endParaRPr lang="ru-RU" dirty="0"/>
          </a:p>
        </p:txBody>
      </p:sp>
    </p:spTree>
    <p:extLst>
      <p:ext uri="{BB962C8B-B14F-4D97-AF65-F5344CB8AC3E}">
        <p14:creationId xmlns:p14="http://schemas.microsoft.com/office/powerpoint/2010/main" val="36824012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6E46972-80A6-419F-ADA5-73DFD44B57CE}"/>
              </a:ext>
            </a:extLst>
          </p:cNvPr>
          <p:cNvSpPr txBox="1"/>
          <p:nvPr/>
        </p:nvSpPr>
        <p:spPr>
          <a:xfrm>
            <a:off x="534294" y="544601"/>
            <a:ext cx="10522634" cy="1569660"/>
          </a:xfrm>
          <a:prstGeom prst="rect">
            <a:avLst/>
          </a:prstGeom>
          <a:noFill/>
        </p:spPr>
        <p:txBody>
          <a:bodyPr wrap="square" rtlCol="0">
            <a:spAutoFit/>
          </a:bodyPr>
          <a:lstStyle/>
          <a:p>
            <a:r>
              <a:rPr lang="ru-RU" sz="3200" dirty="0">
                <a:solidFill>
                  <a:srgbClr val="FFFF00"/>
                </a:solidFill>
              </a:rPr>
              <a:t>Морское дно таинственно и красиво</a:t>
            </a:r>
            <a:r>
              <a:rPr lang="en-US" sz="3200" dirty="0">
                <a:solidFill>
                  <a:srgbClr val="FFFF00"/>
                </a:solidFill>
              </a:rPr>
              <a:t>.</a:t>
            </a:r>
            <a:r>
              <a:rPr lang="ru-RU" sz="3200" dirty="0">
                <a:solidFill>
                  <a:srgbClr val="FFFF00"/>
                </a:solidFill>
              </a:rPr>
              <a:t>Там обитает множество интересных живых организмов</a:t>
            </a:r>
            <a:r>
              <a:rPr lang="en-US" sz="3200" dirty="0" smtClean="0">
                <a:solidFill>
                  <a:srgbClr val="FFFF00"/>
                </a:solidFill>
              </a:rPr>
              <a:t>. </a:t>
            </a:r>
            <a:r>
              <a:rPr lang="ru-RU" sz="3200" dirty="0" smtClean="0">
                <a:solidFill>
                  <a:srgbClr val="FFFF00"/>
                </a:solidFill>
              </a:rPr>
              <a:t>Эта </a:t>
            </a:r>
            <a:r>
              <a:rPr lang="ru-RU" sz="3200" dirty="0">
                <a:solidFill>
                  <a:srgbClr val="FFFF00"/>
                </a:solidFill>
              </a:rPr>
              <a:t>презентация поможет вам с ними познакомиться</a:t>
            </a:r>
            <a:r>
              <a:rPr lang="en-US" sz="3200" dirty="0">
                <a:solidFill>
                  <a:srgbClr val="FFFF00"/>
                </a:solidFill>
              </a:rPr>
              <a:t>. </a:t>
            </a:r>
            <a:endParaRPr lang="ru-RU" sz="3200" dirty="0">
              <a:solidFill>
                <a:srgbClr val="FFFF00"/>
              </a:solidFill>
            </a:endParaRPr>
          </a:p>
        </p:txBody>
      </p:sp>
      <p:pic>
        <p:nvPicPr>
          <p:cNvPr id="3" name="Рисунок 2">
            <a:hlinkClick r:id="rId4" action="ppaction://hlinksldjump"/>
            <a:extLst>
              <a:ext uri="{FF2B5EF4-FFF2-40B4-BE49-F238E27FC236}">
                <a16:creationId xmlns:a16="http://schemas.microsoft.com/office/drawing/2014/main" id="{4B01597A-E5C4-4953-8C28-5F20CB57A1B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86706" y="5974570"/>
            <a:ext cx="1117836" cy="665379"/>
          </a:xfrm>
          <a:prstGeom prst="rect">
            <a:avLst/>
          </a:prstGeom>
        </p:spPr>
      </p:pic>
      <p:pic>
        <p:nvPicPr>
          <p:cNvPr id="4" name="Рисунок 3">
            <a:hlinkClick r:id="rId6" action="ppaction://hlinksldjump"/>
            <a:extLst>
              <a:ext uri="{FF2B5EF4-FFF2-40B4-BE49-F238E27FC236}">
                <a16:creationId xmlns:a16="http://schemas.microsoft.com/office/drawing/2014/main" id="{F2062418-3979-4282-A68A-951D1E9BC4F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28873" y="5962602"/>
            <a:ext cx="1117836" cy="665379"/>
          </a:xfrm>
          <a:prstGeom prst="rect">
            <a:avLst/>
          </a:prstGeom>
        </p:spPr>
      </p:pic>
    </p:spTree>
    <p:extLst>
      <p:ext uri="{BB962C8B-B14F-4D97-AF65-F5344CB8AC3E}">
        <p14:creationId xmlns:p14="http://schemas.microsoft.com/office/powerpoint/2010/main" val="12390506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11" name="Flowchart: Document 10">
            <a:extLst>
              <a:ext uri="{FF2B5EF4-FFF2-40B4-BE49-F238E27FC236}">
                <a16:creationId xmlns:a16="http://schemas.microsoft.com/office/drawing/2014/main" id="{D12DDE76-C203-4047-9998-63900085B5E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8175" y="0"/>
            <a:ext cx="3248025" cy="3400426"/>
          </a:xfrm>
          <a:prstGeom prst="flowChartDocumen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Рисунок 5">
            <a:extLst>
              <a:ext uri="{FF2B5EF4-FFF2-40B4-BE49-F238E27FC236}">
                <a16:creationId xmlns:a16="http://schemas.microsoft.com/office/drawing/2014/main" id="{1203CB7A-95E6-4852-81ED-D5CA724D7B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8210" y="640080"/>
            <a:ext cx="4486983" cy="5578816"/>
          </a:xfrm>
          <a:prstGeom prst="rect">
            <a:avLst/>
          </a:prstGeom>
        </p:spPr>
      </p:pic>
      <p:sp>
        <p:nvSpPr>
          <p:cNvPr id="2" name="Заголовок 1">
            <a:extLst>
              <a:ext uri="{FF2B5EF4-FFF2-40B4-BE49-F238E27FC236}">
                <a16:creationId xmlns:a16="http://schemas.microsoft.com/office/drawing/2014/main" id="{E1E47308-28AB-47B9-888B-C74F4B57C8D0}"/>
              </a:ext>
            </a:extLst>
          </p:cNvPr>
          <p:cNvSpPr>
            <a:spLocks noGrp="1"/>
          </p:cNvSpPr>
          <p:nvPr>
            <p:ph type="title"/>
          </p:nvPr>
        </p:nvSpPr>
        <p:spPr>
          <a:xfrm>
            <a:off x="838200" y="171162"/>
            <a:ext cx="2840182" cy="2371148"/>
          </a:xfrm>
        </p:spPr>
        <p:txBody>
          <a:bodyPr>
            <a:normAutofit/>
          </a:bodyPr>
          <a:lstStyle/>
          <a:p>
            <a:r>
              <a:rPr lang="ru-RU" sz="3200" dirty="0">
                <a:solidFill>
                  <a:srgbClr val="FFFFFF"/>
                </a:solidFill>
              </a:rPr>
              <a:t>Дно океана</a:t>
            </a:r>
          </a:p>
        </p:txBody>
      </p:sp>
      <p:pic>
        <p:nvPicPr>
          <p:cNvPr id="8" name="Рисунок 7">
            <a:hlinkClick r:id="rId4" action="ppaction://hlinksldjump"/>
            <a:extLst>
              <a:ext uri="{FF2B5EF4-FFF2-40B4-BE49-F238E27FC236}">
                <a16:creationId xmlns:a16="http://schemas.microsoft.com/office/drawing/2014/main" id="{FE517937-E3F5-4C53-AEF6-D7551DE2695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79257" y="6049597"/>
            <a:ext cx="1117836" cy="665379"/>
          </a:xfrm>
          <a:prstGeom prst="rect">
            <a:avLst/>
          </a:prstGeom>
        </p:spPr>
      </p:pic>
      <p:pic>
        <p:nvPicPr>
          <p:cNvPr id="9" name="Рисунок 8">
            <a:hlinkClick r:id="rId6" action="ppaction://hlinksldjump"/>
            <a:extLst>
              <a:ext uri="{FF2B5EF4-FFF2-40B4-BE49-F238E27FC236}">
                <a16:creationId xmlns:a16="http://schemas.microsoft.com/office/drawing/2014/main" id="{BF9C3CD7-D4B1-4777-950D-E670DC711A1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078853" y="6049598"/>
            <a:ext cx="1117836" cy="665379"/>
          </a:xfrm>
          <a:prstGeom prst="rect">
            <a:avLst/>
          </a:prstGeom>
        </p:spPr>
      </p:pic>
    </p:spTree>
    <p:extLst>
      <p:ext uri="{BB962C8B-B14F-4D97-AF65-F5344CB8AC3E}">
        <p14:creationId xmlns:p14="http://schemas.microsoft.com/office/powerpoint/2010/main" val="32824143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24000" b="-24000"/>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66C4B8B-F0C4-4E3F-BEC9-0509BE8E68C5}"/>
              </a:ext>
            </a:extLst>
          </p:cNvPr>
          <p:cNvSpPr>
            <a:spLocks noGrp="1"/>
          </p:cNvSpPr>
          <p:nvPr>
            <p:ph type="title"/>
          </p:nvPr>
        </p:nvSpPr>
        <p:spPr/>
        <p:txBody>
          <a:bodyPr>
            <a:normAutofit/>
          </a:bodyPr>
          <a:lstStyle/>
          <a:p>
            <a:r>
              <a:rPr lang="ru-RU" sz="4800" dirty="0">
                <a:solidFill>
                  <a:srgbClr val="FF0000"/>
                </a:solidFill>
              </a:rPr>
              <a:t>Дно океана </a:t>
            </a:r>
            <a:r>
              <a:rPr lang="ru-RU" sz="4800" u="sng" dirty="0">
                <a:solidFill>
                  <a:srgbClr val="FF0000"/>
                </a:solidFill>
              </a:rPr>
              <a:t>                            </a:t>
            </a:r>
            <a:r>
              <a:rPr lang="ru-RU" sz="4800" dirty="0">
                <a:solidFill>
                  <a:srgbClr val="FF0000"/>
                </a:solidFill>
              </a:rPr>
              <a:t>                                                        </a:t>
            </a:r>
          </a:p>
        </p:txBody>
      </p:sp>
      <p:pic>
        <p:nvPicPr>
          <p:cNvPr id="3" name="Рисунок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6138153" cy="4294917"/>
          </a:xfrm>
          <a:prstGeom prst="rect">
            <a:avLst/>
          </a:prstGeom>
        </p:spPr>
      </p:pic>
      <p:sp>
        <p:nvSpPr>
          <p:cNvPr id="4" name="Прямоугольник 3">
            <a:extLst>
              <a:ext uri="{FF2B5EF4-FFF2-40B4-BE49-F238E27FC236}">
                <a16:creationId xmlns:a16="http://schemas.microsoft.com/office/drawing/2014/main" id="{A4A2BC0E-0DC8-491F-96C9-04A52E5F1BAA}"/>
              </a:ext>
            </a:extLst>
          </p:cNvPr>
          <p:cNvSpPr/>
          <p:nvPr/>
        </p:nvSpPr>
        <p:spPr>
          <a:xfrm>
            <a:off x="111868" y="4150573"/>
            <a:ext cx="11755878" cy="1708160"/>
          </a:xfrm>
          <a:prstGeom prst="rect">
            <a:avLst/>
          </a:prstGeom>
        </p:spPr>
        <p:txBody>
          <a:bodyPr wrap="square">
            <a:spAutoFit/>
          </a:bodyPr>
          <a:lstStyle/>
          <a:p>
            <a:pPr>
              <a:spcBef>
                <a:spcPts val="600"/>
              </a:spcBef>
            </a:pPr>
            <a:r>
              <a:rPr lang="ru-RU" sz="2000" dirty="0">
                <a:solidFill>
                  <a:schemeClr val="bg1"/>
                </a:solidFill>
                <a:effectLst/>
              </a:rPr>
              <a:t>На дне океана встречаются самые разнообразные формы рельефа. На рисунке морские глубины как бы освещены, но на деле дневной свет почти не проникает дальше 200 м, а ниже 1000 м царит вечный мрак.</a:t>
            </a:r>
          </a:p>
          <a:p>
            <a:pPr>
              <a:spcBef>
                <a:spcPts val="600"/>
              </a:spcBef>
            </a:pPr>
            <a:r>
              <a:rPr lang="ru-RU" sz="2000" dirty="0">
                <a:solidFill>
                  <a:schemeClr val="bg1"/>
                </a:solidFill>
                <a:effectLst/>
              </a:rPr>
              <a:t>В наши дни с помощью современных технологий составлены точные карты всего дна мирового океана. Они помогли ученым доказать что океаническое дно постепенно расширяется. Например, дно Атлантического океана расползается в стороны от срединного хребта со скоростью 2,5 см в год.</a:t>
            </a:r>
          </a:p>
        </p:txBody>
      </p:sp>
      <p:pic>
        <p:nvPicPr>
          <p:cNvPr id="5" name="Рисунок 4">
            <a:hlinkClick r:id="rId5" action="ppaction://hlinksldjump"/>
            <a:extLst>
              <a:ext uri="{FF2B5EF4-FFF2-40B4-BE49-F238E27FC236}">
                <a16:creationId xmlns:a16="http://schemas.microsoft.com/office/drawing/2014/main" id="{443968BB-FF38-4913-AA5A-EA16F7306D3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078853" y="6049598"/>
            <a:ext cx="1117836" cy="665379"/>
          </a:xfrm>
          <a:prstGeom prst="rect">
            <a:avLst/>
          </a:prstGeom>
        </p:spPr>
      </p:pic>
      <p:pic>
        <p:nvPicPr>
          <p:cNvPr id="6" name="Рисунок 5">
            <a:hlinkClick r:id="rId7" action="ppaction://hlinksldjump"/>
            <a:extLst>
              <a:ext uri="{FF2B5EF4-FFF2-40B4-BE49-F238E27FC236}">
                <a16:creationId xmlns:a16="http://schemas.microsoft.com/office/drawing/2014/main" id="{939F1D24-7581-4000-93E5-A4DAF027AEA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279282" y="6049597"/>
            <a:ext cx="1117836" cy="665379"/>
          </a:xfrm>
          <a:prstGeom prst="rect">
            <a:avLst/>
          </a:prstGeom>
        </p:spPr>
      </p:pic>
    </p:spTree>
    <p:extLst>
      <p:ext uri="{BB962C8B-B14F-4D97-AF65-F5344CB8AC3E}">
        <p14:creationId xmlns:p14="http://schemas.microsoft.com/office/powerpoint/2010/main" val="9676700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2000" b="-2000"/>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206B55C-24C7-4430-BA91-7673A6979EA7}"/>
              </a:ext>
            </a:extLst>
          </p:cNvPr>
          <p:cNvSpPr>
            <a:spLocks noGrp="1"/>
          </p:cNvSpPr>
          <p:nvPr>
            <p:ph type="title"/>
          </p:nvPr>
        </p:nvSpPr>
        <p:spPr/>
        <p:txBody>
          <a:bodyPr/>
          <a:lstStyle/>
          <a:p>
            <a:r>
              <a:rPr lang="ru-RU" dirty="0">
                <a:solidFill>
                  <a:srgbClr val="FF0000"/>
                </a:solidFill>
              </a:rPr>
              <a:t>Дно океана</a:t>
            </a:r>
            <a:endParaRPr lang="ru-RU" dirty="0"/>
          </a:p>
        </p:txBody>
      </p:sp>
      <p:sp>
        <p:nvSpPr>
          <p:cNvPr id="3" name="Прямоугольник 2">
            <a:extLst>
              <a:ext uri="{FF2B5EF4-FFF2-40B4-BE49-F238E27FC236}">
                <a16:creationId xmlns:a16="http://schemas.microsoft.com/office/drawing/2014/main" id="{E7A94C7E-8966-4C9D-90A1-678C9766420D}"/>
              </a:ext>
            </a:extLst>
          </p:cNvPr>
          <p:cNvSpPr/>
          <p:nvPr/>
        </p:nvSpPr>
        <p:spPr>
          <a:xfrm>
            <a:off x="838201" y="5366624"/>
            <a:ext cx="10515599" cy="1015663"/>
          </a:xfrm>
          <a:prstGeom prst="rect">
            <a:avLst/>
          </a:prstGeom>
        </p:spPr>
        <p:txBody>
          <a:bodyPr wrap="square">
            <a:spAutoFit/>
          </a:bodyPr>
          <a:lstStyle/>
          <a:p>
            <a:pPr>
              <a:spcBef>
                <a:spcPts val="600"/>
              </a:spcBef>
            </a:pPr>
            <a:r>
              <a:rPr lang="ru-RU" sz="2000" dirty="0">
                <a:solidFill>
                  <a:schemeClr val="bg1"/>
                </a:solidFill>
              </a:rPr>
              <a:t>Одним из самых поразительных открытий в изучении подводного рельефа стало то, что ни один сточившийся на дно океана камешек или проба донных отложений не старше 200 млн. лет. Для сравнения, возраст древнейших континентальных пород превышает 3960 млн. лет </a:t>
            </a:r>
          </a:p>
        </p:txBody>
      </p:sp>
      <p:pic>
        <p:nvPicPr>
          <p:cNvPr id="5" name="Рисунок 4">
            <a:extLst>
              <a:ext uri="{FF2B5EF4-FFF2-40B4-BE49-F238E27FC236}">
                <a16:creationId xmlns:a16="http://schemas.microsoft.com/office/drawing/2014/main" id="{3668D01A-6968-4D10-8213-CACB426C1D8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15419" y="68093"/>
            <a:ext cx="1444831" cy="1926441"/>
          </a:xfrm>
          <a:prstGeom prst="rect">
            <a:avLst/>
          </a:prstGeom>
        </p:spPr>
      </p:pic>
      <p:pic>
        <p:nvPicPr>
          <p:cNvPr id="6" name="Рисунок 5">
            <a:hlinkClick r:id="rId5" action="ppaction://hlinksldjump"/>
            <a:extLst>
              <a:ext uri="{FF2B5EF4-FFF2-40B4-BE49-F238E27FC236}">
                <a16:creationId xmlns:a16="http://schemas.microsoft.com/office/drawing/2014/main" id="{1DF275A4-6275-44C2-9CA4-CB4EE1219FC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078853" y="6141498"/>
            <a:ext cx="1117836" cy="665379"/>
          </a:xfrm>
          <a:prstGeom prst="rect">
            <a:avLst/>
          </a:prstGeom>
        </p:spPr>
      </p:pic>
      <p:pic>
        <p:nvPicPr>
          <p:cNvPr id="7" name="Рисунок 6">
            <a:hlinkClick r:id="rId7" action="ppaction://hlinksldjump"/>
            <a:extLst>
              <a:ext uri="{FF2B5EF4-FFF2-40B4-BE49-F238E27FC236}">
                <a16:creationId xmlns:a16="http://schemas.microsoft.com/office/drawing/2014/main" id="{C3EA581F-55FB-47EC-9E74-2E459E054F8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279636" y="6209737"/>
            <a:ext cx="1117836" cy="665379"/>
          </a:xfrm>
          <a:prstGeom prst="rect">
            <a:avLst/>
          </a:prstGeom>
        </p:spPr>
      </p:pic>
    </p:spTree>
    <p:extLst>
      <p:ext uri="{BB962C8B-B14F-4D97-AF65-F5344CB8AC3E}">
        <p14:creationId xmlns:p14="http://schemas.microsoft.com/office/powerpoint/2010/main" val="15495085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id="{932A73B8-BE05-42DC-BB94-97ED3B54AE2C}"/>
              </a:ext>
            </a:extLst>
          </p:cNvPr>
          <p:cNvPicPr>
            <a:picLocks noChangeAspect="1"/>
          </p:cNvPicPr>
          <p:nvPr/>
        </p:nvPicPr>
        <p:blipFill rotWithShape="1">
          <a:blip r:embed="rId2">
            <a:extLst>
              <a:ext uri="{28A0092B-C50C-407E-A947-70E740481C1C}">
                <a14:useLocalDpi xmlns:a14="http://schemas.microsoft.com/office/drawing/2010/main" val="0"/>
              </a:ext>
            </a:extLst>
          </a:blip>
          <a:srcRect b="11765"/>
          <a:stretch/>
        </p:blipFill>
        <p:spPr>
          <a:xfrm>
            <a:off x="20" y="10"/>
            <a:ext cx="12191980" cy="6857990"/>
          </a:xfrm>
          <a:prstGeom prst="rect">
            <a:avLst/>
          </a:prstGeom>
        </p:spPr>
      </p:pic>
      <p:sp>
        <p:nvSpPr>
          <p:cNvPr id="12" name="Freeform 5">
            <a:extLst>
              <a:ext uri="{FF2B5EF4-FFF2-40B4-BE49-F238E27FC236}">
                <a16:creationId xmlns:a16="http://schemas.microsoft.com/office/drawing/2014/main" id="{87CC2527-562A-4F69-B487-4371E5B243E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7488621" y="2277613"/>
            <a:ext cx="4703379" cy="4580387"/>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0000"/>
            </a:schemeClr>
          </a:solidFill>
          <a:ln w="50800" cap="sq" cmpd="dbl">
            <a:noFill/>
            <a:miter lim="800000"/>
          </a:ln>
          <a:effectLst/>
          <a:ex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dirty="0"/>
          </a:p>
        </p:txBody>
      </p:sp>
      <p:cxnSp>
        <p:nvCxnSpPr>
          <p:cNvPr id="14" name="Straight Connector 13">
            <a:extLst>
              <a:ext uri="{FF2B5EF4-FFF2-40B4-BE49-F238E27FC236}">
                <a16:creationId xmlns:a16="http://schemas.microsoft.com/office/drawing/2014/main" id="{BCDAEC91-5BCE-4B55-9CC0-43EF94CB734B}"/>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480331" y="5123793"/>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2" name="Заголовок 1">
            <a:extLst>
              <a:ext uri="{FF2B5EF4-FFF2-40B4-BE49-F238E27FC236}">
                <a16:creationId xmlns:a16="http://schemas.microsoft.com/office/drawing/2014/main" id="{3317D204-CF1D-4FBA-A7CB-1BD016627C7C}"/>
              </a:ext>
            </a:extLst>
          </p:cNvPr>
          <p:cNvSpPr>
            <a:spLocks noGrp="1"/>
          </p:cNvSpPr>
          <p:nvPr>
            <p:ph type="title"/>
          </p:nvPr>
        </p:nvSpPr>
        <p:spPr>
          <a:xfrm>
            <a:off x="8022021" y="3231931"/>
            <a:ext cx="3852041" cy="1834056"/>
          </a:xfrm>
        </p:spPr>
        <p:txBody>
          <a:bodyPr vert="horz" lIns="91440" tIns="45720" rIns="91440" bIns="45720" rtlCol="0" anchor="b">
            <a:normAutofit/>
          </a:bodyPr>
          <a:lstStyle/>
          <a:p>
            <a:pPr algn="ctr"/>
            <a:r>
              <a:rPr lang="ru-RU" sz="4000" dirty="0" smtClean="0">
                <a:solidFill>
                  <a:srgbClr val="FF0000"/>
                </a:solidFill>
              </a:rPr>
              <a:t>Необычные</a:t>
            </a:r>
            <a:r>
              <a:rPr lang="en-US" sz="4000" dirty="0" smtClean="0">
                <a:solidFill>
                  <a:srgbClr val="FF0000"/>
                </a:solidFill>
              </a:rPr>
              <a:t> </a:t>
            </a:r>
            <a:r>
              <a:rPr lang="ru-RU" sz="4000" dirty="0" smtClean="0">
                <a:solidFill>
                  <a:srgbClr val="FF0000"/>
                </a:solidFill>
              </a:rPr>
              <a:t>морские</a:t>
            </a:r>
            <a:r>
              <a:rPr lang="en-US" sz="4000" dirty="0" smtClean="0">
                <a:solidFill>
                  <a:srgbClr val="FF0000"/>
                </a:solidFill>
              </a:rPr>
              <a:t> </a:t>
            </a:r>
            <a:r>
              <a:rPr lang="ru-RU" sz="4000" dirty="0" smtClean="0">
                <a:solidFill>
                  <a:srgbClr val="FF0000"/>
                </a:solidFill>
              </a:rPr>
              <a:t>обитатели</a:t>
            </a:r>
            <a:r>
              <a:rPr lang="en-US" sz="4000" dirty="0" smtClean="0">
                <a:solidFill>
                  <a:srgbClr val="FF0000"/>
                </a:solidFill>
              </a:rPr>
              <a:t>.</a:t>
            </a:r>
            <a:endParaRPr lang="en-US" sz="4000" dirty="0">
              <a:solidFill>
                <a:srgbClr val="FF0000"/>
              </a:solidFill>
            </a:endParaRPr>
          </a:p>
        </p:txBody>
      </p:sp>
      <p:pic>
        <p:nvPicPr>
          <p:cNvPr id="13" name="Рисунок 12">
            <a:hlinkClick r:id="rId3" action="ppaction://hlinksldjump"/>
            <a:extLst>
              <a:ext uri="{FF2B5EF4-FFF2-40B4-BE49-F238E27FC236}">
                <a16:creationId xmlns:a16="http://schemas.microsoft.com/office/drawing/2014/main" id="{B0710EF4-C2B5-43B3-B887-5F4804BA68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74144" y="6192611"/>
            <a:ext cx="1117836" cy="665379"/>
          </a:xfrm>
          <a:prstGeom prst="rect">
            <a:avLst/>
          </a:prstGeom>
        </p:spPr>
      </p:pic>
      <p:pic>
        <p:nvPicPr>
          <p:cNvPr id="15" name="Рисунок 14">
            <a:hlinkClick r:id="rId5" action="ppaction://hlinksldjump"/>
            <a:extLst>
              <a:ext uri="{FF2B5EF4-FFF2-40B4-BE49-F238E27FC236}">
                <a16:creationId xmlns:a16="http://schemas.microsoft.com/office/drawing/2014/main" id="{48CA2836-887B-4D66-B322-9CA9E2827F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31843" y="6141497"/>
            <a:ext cx="1117836" cy="665379"/>
          </a:xfrm>
          <a:prstGeom prst="rect">
            <a:avLst/>
          </a:prstGeom>
        </p:spPr>
      </p:pic>
      <p:pic>
        <p:nvPicPr>
          <p:cNvPr id="16" name="Рисунок 15">
            <a:hlinkClick r:id="rId3" action="ppaction://hlinksldjump"/>
            <a:extLst>
              <a:ext uri="{FF2B5EF4-FFF2-40B4-BE49-F238E27FC236}">
                <a16:creationId xmlns:a16="http://schemas.microsoft.com/office/drawing/2014/main" id="{AD4796FD-49EF-446B-8457-9B85FE33A55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74144" y="6221524"/>
            <a:ext cx="1117836" cy="665379"/>
          </a:xfrm>
          <a:prstGeom prst="rect">
            <a:avLst/>
          </a:prstGeom>
        </p:spPr>
      </p:pic>
    </p:spTree>
    <p:extLst>
      <p:ext uri="{BB962C8B-B14F-4D97-AF65-F5344CB8AC3E}">
        <p14:creationId xmlns:p14="http://schemas.microsoft.com/office/powerpoint/2010/main" val="12683070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837473B0-CC2E-450A-ABE3-18F120FF3D39}">
                <a1611:picAttrSrcUrl xmlns:a1611="http://schemas.microsoft.com/office/drawing/2016/11/main" xmlns="" r:id="rId3"/>
              </a:ext>
            </a:extLst>
          </a:blip>
          <a:srcRect/>
          <a:stretch>
            <a:fillRect t="-13000" b="-13000"/>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DBA16A5-4A6C-4D73-87A8-472DBC08AF82}"/>
              </a:ext>
            </a:extLst>
          </p:cNvPr>
          <p:cNvSpPr>
            <a:spLocks noGrp="1"/>
          </p:cNvSpPr>
          <p:nvPr>
            <p:ph type="title"/>
          </p:nvPr>
        </p:nvSpPr>
        <p:spPr/>
        <p:txBody>
          <a:bodyPr/>
          <a:lstStyle/>
          <a:p>
            <a:r>
              <a:rPr lang="ru-RU" dirty="0">
                <a:solidFill>
                  <a:srgbClr val="FF0000"/>
                </a:solidFill>
              </a:rPr>
              <a:t>Необычные морские обитатели</a:t>
            </a:r>
            <a:r>
              <a:rPr lang="en-US" dirty="0">
                <a:solidFill>
                  <a:srgbClr val="FF0000"/>
                </a:solidFill>
              </a:rPr>
              <a:t>.</a:t>
            </a:r>
            <a:endParaRPr lang="ru-RU" dirty="0">
              <a:solidFill>
                <a:srgbClr val="FF0000"/>
              </a:solidFill>
            </a:endParaRPr>
          </a:p>
        </p:txBody>
      </p:sp>
      <p:sp>
        <p:nvSpPr>
          <p:cNvPr id="3" name="Прямоугольник 2">
            <a:extLst>
              <a:ext uri="{FF2B5EF4-FFF2-40B4-BE49-F238E27FC236}">
                <a16:creationId xmlns:a16="http://schemas.microsoft.com/office/drawing/2014/main" id="{CED6269E-AC71-4DE2-950C-3073D9ADA969}"/>
              </a:ext>
            </a:extLst>
          </p:cNvPr>
          <p:cNvSpPr/>
          <p:nvPr/>
        </p:nvSpPr>
        <p:spPr>
          <a:xfrm>
            <a:off x="762000" y="2115396"/>
            <a:ext cx="7141991" cy="892552"/>
          </a:xfrm>
          <a:prstGeom prst="rect">
            <a:avLst/>
          </a:prstGeom>
        </p:spPr>
        <p:txBody>
          <a:bodyPr wrap="square">
            <a:spAutoFit/>
          </a:bodyPr>
          <a:lstStyle/>
          <a:p>
            <a:r>
              <a:rPr lang="ru-RU" sz="2800" dirty="0">
                <a:solidFill>
                  <a:schemeClr val="bg1"/>
                </a:solidFill>
                <a:latin typeface="PT Sans"/>
              </a:rPr>
              <a:t>Гигантский моллюск Тридакна</a:t>
            </a:r>
            <a:r>
              <a:rPr lang="ru-RU" sz="2400" dirty="0">
                <a:solidFill>
                  <a:schemeClr val="bg1"/>
                </a:solidFill>
              </a:rPr>
              <a:t/>
            </a:r>
            <a:br>
              <a:rPr lang="ru-RU" sz="2400" dirty="0">
                <a:solidFill>
                  <a:schemeClr val="bg1"/>
                </a:solidFill>
              </a:rPr>
            </a:br>
            <a:endParaRPr lang="ru-RU" sz="2400" dirty="0">
              <a:solidFill>
                <a:schemeClr val="bg1"/>
              </a:solidFill>
            </a:endParaRPr>
          </a:p>
        </p:txBody>
      </p:sp>
      <p:pic>
        <p:nvPicPr>
          <p:cNvPr id="9" name="Рисунок 8">
            <a:extLst>
              <a:ext uri="{FF2B5EF4-FFF2-40B4-BE49-F238E27FC236}">
                <a16:creationId xmlns:a16="http://schemas.microsoft.com/office/drawing/2014/main" id="{58DF0A48-D041-4245-A594-D6D8EC0D16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2000" y="2856736"/>
            <a:ext cx="4701872" cy="3196003"/>
          </a:xfrm>
          <a:prstGeom prst="rect">
            <a:avLst/>
          </a:prstGeom>
        </p:spPr>
      </p:pic>
      <p:sp>
        <p:nvSpPr>
          <p:cNvPr id="4" name="Прямоугольник 3">
            <a:extLst>
              <a:ext uri="{FF2B5EF4-FFF2-40B4-BE49-F238E27FC236}">
                <a16:creationId xmlns:a16="http://schemas.microsoft.com/office/drawing/2014/main" id="{2799436E-60A3-4CF6-816E-9A673627499F}"/>
              </a:ext>
            </a:extLst>
          </p:cNvPr>
          <p:cNvSpPr/>
          <p:nvPr/>
        </p:nvSpPr>
        <p:spPr>
          <a:xfrm>
            <a:off x="5720860" y="4323031"/>
            <a:ext cx="6096000" cy="1754326"/>
          </a:xfrm>
          <a:prstGeom prst="rect">
            <a:avLst/>
          </a:prstGeom>
        </p:spPr>
        <p:txBody>
          <a:bodyPr>
            <a:spAutoFit/>
          </a:bodyPr>
          <a:lstStyle/>
          <a:p>
            <a:r>
              <a:rPr lang="ru-RU" dirty="0">
                <a:solidFill>
                  <a:schemeClr val="bg1"/>
                </a:solidFill>
                <a:latin typeface="PT Sans"/>
              </a:rPr>
              <a:t>Тридакна- это самый крупный двустворчатый моллюск нашей планеты, он занесен в Книгу рекордов Гиннесса. Этот морской обитатель живет более ста лет, прикрепившись в кораллам. Это дает ему постоянный доступ к пище, наверное, поэтому моллюск такой огромный. </a:t>
            </a:r>
            <a:endParaRPr lang="ru-RU" dirty="0"/>
          </a:p>
        </p:txBody>
      </p:sp>
      <p:pic>
        <p:nvPicPr>
          <p:cNvPr id="8" name="Рисунок 7">
            <a:hlinkClick r:id="rId5" action="ppaction://hlinksldjump"/>
            <a:extLst>
              <a:ext uri="{FF2B5EF4-FFF2-40B4-BE49-F238E27FC236}">
                <a16:creationId xmlns:a16="http://schemas.microsoft.com/office/drawing/2014/main" id="{762E4978-B217-43B8-B4C6-271C71BCAAC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074164" y="6160185"/>
            <a:ext cx="1117836" cy="665379"/>
          </a:xfrm>
          <a:prstGeom prst="rect">
            <a:avLst/>
          </a:prstGeom>
        </p:spPr>
      </p:pic>
      <p:pic>
        <p:nvPicPr>
          <p:cNvPr id="10" name="Рисунок 9">
            <a:hlinkClick r:id="rId7" action="ppaction://hlinksldjump"/>
            <a:extLst>
              <a:ext uri="{FF2B5EF4-FFF2-40B4-BE49-F238E27FC236}">
                <a16:creationId xmlns:a16="http://schemas.microsoft.com/office/drawing/2014/main" id="{CB13352C-2EEB-4913-9201-815A99BBFC7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203082" y="6077357"/>
            <a:ext cx="1117836" cy="665379"/>
          </a:xfrm>
          <a:prstGeom prst="rect">
            <a:avLst/>
          </a:prstGeom>
        </p:spPr>
      </p:pic>
      <p:pic>
        <p:nvPicPr>
          <p:cNvPr id="11" name="Рисунок 10">
            <a:hlinkClick r:id="rId5" action="ppaction://hlinksldjump"/>
            <a:extLst>
              <a:ext uri="{FF2B5EF4-FFF2-40B4-BE49-F238E27FC236}">
                <a16:creationId xmlns:a16="http://schemas.microsoft.com/office/drawing/2014/main" id="{5E6005F7-3315-4A0B-B213-B1641EA6411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074164" y="6192621"/>
            <a:ext cx="1117836" cy="665379"/>
          </a:xfrm>
          <a:prstGeom prst="rect">
            <a:avLst/>
          </a:prstGeom>
        </p:spPr>
      </p:pic>
      <p:pic>
        <p:nvPicPr>
          <p:cNvPr id="12" name="Рисунок 11">
            <a:extLst>
              <a:ext uri="{FF2B5EF4-FFF2-40B4-BE49-F238E27FC236}">
                <a16:creationId xmlns:a16="http://schemas.microsoft.com/office/drawing/2014/main" id="{45A5C9B0-B07A-4EB9-9EE2-833BC65DA82B}"/>
              </a:ext>
            </a:extLst>
          </p:cNvPr>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flipH="1">
            <a:off x="7752451" y="1862816"/>
            <a:ext cx="2743200" cy="1802674"/>
          </a:xfrm>
          <a:prstGeom prst="rect">
            <a:avLst/>
          </a:prstGeom>
        </p:spPr>
      </p:pic>
    </p:spTree>
    <p:extLst>
      <p:ext uri="{BB962C8B-B14F-4D97-AF65-F5344CB8AC3E}">
        <p14:creationId xmlns:p14="http://schemas.microsoft.com/office/powerpoint/2010/main" val="1115090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0F5EDB9-6FC2-4E68-A9D5-37E588F683AA}"/>
              </a:ext>
            </a:extLst>
          </p:cNvPr>
          <p:cNvSpPr>
            <a:spLocks noGrp="1"/>
          </p:cNvSpPr>
          <p:nvPr>
            <p:ph type="title"/>
          </p:nvPr>
        </p:nvSpPr>
        <p:spPr/>
        <p:txBody>
          <a:bodyPr/>
          <a:lstStyle/>
          <a:p>
            <a:r>
              <a:rPr lang="ru-RU" dirty="0">
                <a:solidFill>
                  <a:srgbClr val="FF0000"/>
                </a:solidFill>
              </a:rPr>
              <a:t>Необычные морские обитатели</a:t>
            </a:r>
            <a:r>
              <a:rPr lang="en-US" dirty="0">
                <a:solidFill>
                  <a:srgbClr val="FF0000"/>
                </a:solidFill>
              </a:rPr>
              <a:t>.</a:t>
            </a:r>
            <a:endParaRPr lang="ru-RU" dirty="0"/>
          </a:p>
        </p:txBody>
      </p:sp>
      <p:pic>
        <p:nvPicPr>
          <p:cNvPr id="4" name="Рисунок 3">
            <a:extLst>
              <a:ext uri="{FF2B5EF4-FFF2-40B4-BE49-F238E27FC236}">
                <a16:creationId xmlns:a16="http://schemas.microsoft.com/office/drawing/2014/main" id="{25F1DD42-E79A-4A89-9FB0-CBA2463A6F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2448413"/>
            <a:ext cx="3278938" cy="4044462"/>
          </a:xfrm>
          <a:prstGeom prst="rect">
            <a:avLst/>
          </a:prstGeom>
        </p:spPr>
      </p:pic>
      <p:sp>
        <p:nvSpPr>
          <p:cNvPr id="5" name="Прямоугольник 4">
            <a:extLst>
              <a:ext uri="{FF2B5EF4-FFF2-40B4-BE49-F238E27FC236}">
                <a16:creationId xmlns:a16="http://schemas.microsoft.com/office/drawing/2014/main" id="{32910640-D30D-49A3-9908-F3F34F5EB177}"/>
              </a:ext>
            </a:extLst>
          </p:cNvPr>
          <p:cNvSpPr/>
          <p:nvPr/>
        </p:nvSpPr>
        <p:spPr>
          <a:xfrm>
            <a:off x="838200" y="1690688"/>
            <a:ext cx="3295133" cy="523220"/>
          </a:xfrm>
          <a:prstGeom prst="rect">
            <a:avLst/>
          </a:prstGeom>
        </p:spPr>
        <p:txBody>
          <a:bodyPr wrap="none">
            <a:spAutoFit/>
          </a:bodyPr>
          <a:lstStyle/>
          <a:p>
            <a:r>
              <a:rPr lang="ru-RU" sz="2800" b="1" dirty="0">
                <a:solidFill>
                  <a:schemeClr val="bg1"/>
                </a:solidFill>
                <a:latin typeface="&amp;quot"/>
              </a:rPr>
              <a:t>Гидроидная медуза</a:t>
            </a:r>
            <a:endParaRPr lang="ru-RU" sz="2800" dirty="0">
              <a:solidFill>
                <a:schemeClr val="bg1"/>
              </a:solidFill>
            </a:endParaRPr>
          </a:p>
        </p:txBody>
      </p:sp>
      <p:sp>
        <p:nvSpPr>
          <p:cNvPr id="6" name="Прямоугольник 5">
            <a:extLst>
              <a:ext uri="{FF2B5EF4-FFF2-40B4-BE49-F238E27FC236}">
                <a16:creationId xmlns:a16="http://schemas.microsoft.com/office/drawing/2014/main" id="{962A2E5B-57A2-4950-89B7-239B45A5BB3C}"/>
              </a:ext>
            </a:extLst>
          </p:cNvPr>
          <p:cNvSpPr/>
          <p:nvPr/>
        </p:nvSpPr>
        <p:spPr>
          <a:xfrm>
            <a:off x="5257800" y="3501148"/>
            <a:ext cx="6096000" cy="1938992"/>
          </a:xfrm>
          <a:prstGeom prst="rect">
            <a:avLst/>
          </a:prstGeom>
        </p:spPr>
        <p:txBody>
          <a:bodyPr>
            <a:spAutoFit/>
          </a:bodyPr>
          <a:lstStyle/>
          <a:p>
            <a:r>
              <a:rPr lang="ru-RU" sz="2400" dirty="0">
                <a:solidFill>
                  <a:schemeClr val="bg1"/>
                </a:solidFill>
                <a:latin typeface="PT Sans"/>
              </a:rPr>
              <a:t>Вырастает до трех метров в диаметре. Красная окраска помогает маскироваться на дне океана. Отсутствуют типичные для медуз жалящие </a:t>
            </a:r>
            <a:r>
              <a:rPr lang="ru-RU" sz="2400" dirty="0" smtClean="0">
                <a:solidFill>
                  <a:schemeClr val="bg1"/>
                </a:solidFill>
                <a:latin typeface="PT Sans"/>
              </a:rPr>
              <a:t>щупальца. </a:t>
            </a:r>
            <a:endParaRPr lang="ru-RU" sz="2400" dirty="0">
              <a:solidFill>
                <a:schemeClr val="bg1"/>
              </a:solidFill>
            </a:endParaRPr>
          </a:p>
        </p:txBody>
      </p:sp>
      <p:pic>
        <p:nvPicPr>
          <p:cNvPr id="7" name="Рисунок 6">
            <a:hlinkClick r:id="rId4" action="ppaction://hlinksldjump"/>
            <a:extLst>
              <a:ext uri="{FF2B5EF4-FFF2-40B4-BE49-F238E27FC236}">
                <a16:creationId xmlns:a16="http://schemas.microsoft.com/office/drawing/2014/main" id="{58E9A554-B575-4F06-A831-69BD48F63AB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074164" y="6062000"/>
            <a:ext cx="1117836" cy="665379"/>
          </a:xfrm>
          <a:prstGeom prst="rect">
            <a:avLst/>
          </a:prstGeom>
        </p:spPr>
      </p:pic>
      <p:pic>
        <p:nvPicPr>
          <p:cNvPr id="8" name="Рисунок 7">
            <a:hlinkClick r:id="rId6" action="ppaction://hlinksldjump"/>
            <a:extLst>
              <a:ext uri="{FF2B5EF4-FFF2-40B4-BE49-F238E27FC236}">
                <a16:creationId xmlns:a16="http://schemas.microsoft.com/office/drawing/2014/main" id="{63A46BA2-7C70-44DB-9EE5-8D26681B14B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0" y="6062001"/>
            <a:ext cx="1117836" cy="665379"/>
          </a:xfrm>
          <a:prstGeom prst="rect">
            <a:avLst/>
          </a:prstGeom>
        </p:spPr>
      </p:pic>
    </p:spTree>
    <p:extLst>
      <p:ext uri="{BB962C8B-B14F-4D97-AF65-F5344CB8AC3E}">
        <p14:creationId xmlns:p14="http://schemas.microsoft.com/office/powerpoint/2010/main" val="3381690502"/>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344</TotalTime>
  <Words>816</Words>
  <Application>Microsoft Office PowerPoint</Application>
  <PresentationFormat>Широкоэкранный</PresentationFormat>
  <Paragraphs>64</Paragraphs>
  <Slides>20</Slides>
  <Notes>7</Notes>
  <HiddenSlides>0</HiddenSlides>
  <MMClips>2</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20</vt:i4>
      </vt:variant>
    </vt:vector>
  </HeadingPairs>
  <TitlesOfParts>
    <vt:vector size="28" baseType="lpstr">
      <vt:lpstr>&amp;quot</vt:lpstr>
      <vt:lpstr>Arial</vt:lpstr>
      <vt:lpstr>Arial Narrow</vt:lpstr>
      <vt:lpstr>Calibri</vt:lpstr>
      <vt:lpstr>Calibri Light</vt:lpstr>
      <vt:lpstr>open sans</vt:lpstr>
      <vt:lpstr>PT Sans</vt:lpstr>
      <vt:lpstr>Тема Office</vt:lpstr>
      <vt:lpstr>Морское дно</vt:lpstr>
      <vt:lpstr>Презентация PowerPoint</vt:lpstr>
      <vt:lpstr>Презентация PowerPoint</vt:lpstr>
      <vt:lpstr>Дно океана</vt:lpstr>
      <vt:lpstr>Дно океана                                                                                     </vt:lpstr>
      <vt:lpstr>Дно океана</vt:lpstr>
      <vt:lpstr>Необычные морские обитатели.</vt:lpstr>
      <vt:lpstr>Необычные морские обитатели.</vt:lpstr>
      <vt:lpstr>Необычные морские обитатели.</vt:lpstr>
      <vt:lpstr>Необычные морские обитатели.</vt:lpstr>
      <vt:lpstr>Самые опасные морские обитатели</vt:lpstr>
      <vt:lpstr>Самые опасные морские обитатели.</vt:lpstr>
      <vt:lpstr>Самые опасные морские обитатели. </vt:lpstr>
      <vt:lpstr>Самые опасные морские обитатели.</vt:lpstr>
      <vt:lpstr>Самые необычные кораллы</vt:lpstr>
      <vt:lpstr>Самые необычные кораллы.</vt:lpstr>
      <vt:lpstr>Морские лилии* на кораллах</vt:lpstr>
      <vt:lpstr>Заключение</vt:lpstr>
      <vt:lpstr>Презентацию сделала:</vt:lpstr>
      <vt:lpstr>Список источников информации</vt:lpstr>
    </vt:vector>
  </TitlesOfParts>
  <Company>Образовательный центр "НИВА"</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Конкурс презентаций 2018</dc:title>
  <dc:subject>Морское дно</dc:subject>
  <dc:creator>Агафонова Анастасия</dc:creator>
  <cp:lastModifiedBy>Пользователь</cp:lastModifiedBy>
  <cp:revision>39</cp:revision>
  <dcterms:created xsi:type="dcterms:W3CDTF">2018-02-02T19:58:55Z</dcterms:created>
  <dcterms:modified xsi:type="dcterms:W3CDTF">2018-05-22T09:15:33Z</dcterms:modified>
</cp:coreProperties>
</file>