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70" r:id="rId8"/>
    <p:sldId id="271" r:id="rId9"/>
    <p:sldId id="272" r:id="rId10"/>
    <p:sldId id="263" r:id="rId11"/>
    <p:sldId id="265" r:id="rId12"/>
    <p:sldId id="266" r:id="rId13"/>
    <p:sldId id="264" r:id="rId14"/>
    <p:sldId id="267" r:id="rId15"/>
    <p:sldId id="268" r:id="rId16"/>
    <p:sldId id="273" r:id="rId17"/>
    <p:sldId id="269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493" autoAdjust="0"/>
  </p:normalViewPr>
  <p:slideViewPr>
    <p:cSldViewPr snapToGrid="0">
      <p:cViewPr varScale="1">
        <p:scale>
          <a:sx n="78" d="100"/>
          <a:sy n="78" d="100"/>
        </p:scale>
        <p:origin x="-90" y="-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008E65-CBCD-4EB3-97FF-DCBA46FFA642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8BE672-377E-4D49-B4E9-A0F647681A4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BE672-377E-4D49-B4E9-A0F647681A47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61949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BE672-377E-4D49-B4E9-A0F647681A47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01476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BE672-377E-4D49-B4E9-A0F647681A47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8996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BE672-377E-4D49-B4E9-A0F647681A47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9468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BE672-377E-4D49-B4E9-A0F647681A47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965315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BE672-377E-4D49-B4E9-A0F647681A47}" type="slidenum">
              <a:rPr lang="ru-RU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7174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BE672-377E-4D49-B4E9-A0F647681A47}" type="slidenum">
              <a:rPr lang="ru-RU" smtClean="0"/>
              <a:pPr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78553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591E687-3E99-46CF-8B98-27BA6AB831BE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DC43E53-A9AD-473F-B106-8BDB6F9C6A6C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25920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1E687-3E99-46CF-8B98-27BA6AB831BE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43E53-A9AD-473F-B106-8BDB6F9C6A6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62730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1E687-3E99-46CF-8B98-27BA6AB831BE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43E53-A9AD-473F-B106-8BDB6F9C6A6C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194732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1E687-3E99-46CF-8B98-27BA6AB831BE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43E53-A9AD-473F-B106-8BDB6F9C6A6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08053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1E687-3E99-46CF-8B98-27BA6AB831BE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43E53-A9AD-473F-B106-8BDB6F9C6A6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01828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1E687-3E99-46CF-8B98-27BA6AB831BE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43E53-A9AD-473F-B106-8BDB6F9C6A6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5752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1E687-3E99-46CF-8B98-27BA6AB831BE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43E53-A9AD-473F-B106-8BDB6F9C6A6C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0850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1E687-3E99-46CF-8B98-27BA6AB831BE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43E53-A9AD-473F-B106-8BDB6F9C6A6C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38687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1E687-3E99-46CF-8B98-27BA6AB831BE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43E53-A9AD-473F-B106-8BDB6F9C6A6C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9797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1E687-3E99-46CF-8B98-27BA6AB831BE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43E53-A9AD-473F-B106-8BDB6F9C6A6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4585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1E687-3E99-46CF-8B98-27BA6AB831BE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43E53-A9AD-473F-B106-8BDB6F9C6A6C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86865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1E687-3E99-46CF-8B98-27BA6AB831BE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43E53-A9AD-473F-B106-8BDB6F9C6A6C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24284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1E687-3E99-46CF-8B98-27BA6AB831BE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43E53-A9AD-473F-B106-8BDB6F9C6A6C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96284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1E687-3E99-46CF-8B98-27BA6AB831BE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43E53-A9AD-473F-B106-8BDB6F9C6A6C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32734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1E687-3E99-46CF-8B98-27BA6AB831BE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43E53-A9AD-473F-B106-8BDB6F9C6A6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73404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1E687-3E99-46CF-8B98-27BA6AB831BE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43E53-A9AD-473F-B106-8BDB6F9C6A6C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9163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1E687-3E99-46CF-8B98-27BA6AB831BE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43E53-A9AD-473F-B106-8BDB6F9C6A6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69090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591E687-3E99-46CF-8B98-27BA6AB831BE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DC43E53-A9AD-473F-B106-8BDB6F9C6A6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49611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1.gstatic.com/images?q=tbn:ANd9GcR-YQ4XHp2BW-ztpGkUSI2GSnmpPoy8ZS1CgY9yyEiWxoDixqAsX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1611" y="801343"/>
            <a:ext cx="3734037" cy="525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85648" y="2351782"/>
            <a:ext cx="67965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Презентация про великого учёного </a:t>
            </a:r>
          </a:p>
          <a:p>
            <a:r>
              <a:rPr lang="ru-RU" sz="3200" b="1" dirty="0"/>
              <a:t>Дмитрия Ивановича Менделеева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420668" y="5687325"/>
            <a:ext cx="3070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Подготовил: Пиксаев Андрей</a:t>
            </a:r>
          </a:p>
        </p:txBody>
      </p:sp>
    </p:spTree>
    <p:extLst>
      <p:ext uri="{BB962C8B-B14F-4D97-AF65-F5344CB8AC3E}">
        <p14:creationId xmlns:p14="http://schemas.microsoft.com/office/powerpoint/2010/main" xmlns="" val="32651960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7797" y="627796"/>
            <a:ext cx="8911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Маленькая история о большом открытии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9809" y="2033517"/>
            <a:ext cx="108226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Трое суток, почти без отдыха, проработал он; интуитивно чувствовавшаяся закономерность в таблицу не складывалась. </a:t>
            </a:r>
          </a:p>
          <a:p>
            <a:pPr>
              <a:buClr>
                <a:schemeClr val="accent1"/>
              </a:buClr>
            </a:pP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 словам Менделеева, «все в голове сложилось, а выразить таблицей не могу».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Крайняя усталость свалила с ног, он лег и сразу заснул. «Вижу во сне таблицу, где все элементы расставлены, как нужно. Проснулся, тотчас записал на клочке бумаги, - только в одном месте оказалась нужной поправка». </a:t>
            </a:r>
          </a:p>
        </p:txBody>
      </p:sp>
    </p:spTree>
    <p:extLst>
      <p:ext uri="{BB962C8B-B14F-4D97-AF65-F5344CB8AC3E}">
        <p14:creationId xmlns:p14="http://schemas.microsoft.com/office/powerpoint/2010/main" xmlns="" val="3303589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7797" y="627798"/>
            <a:ext cx="9198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Периодическая таблица Менделеева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7797" y="1828800"/>
            <a:ext cx="71377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Хотя вид таблицы отличался от принятого в настоящее время, но она отвечала главному правилу, сформированному ее автором: «измеримые химические и физические свойства элемента и его соединений периодически зависят от атомного веса элементов». 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Уже в августе 1869 г. Д.И. Менделеев придал таблице тот вид, к которому мы привыкли; известные в то время элементы были размещены так же, как  и сейчас.</a:t>
            </a:r>
          </a:p>
        </p:txBody>
      </p:sp>
      <p:pic>
        <p:nvPicPr>
          <p:cNvPr id="4" name="Picture 6" descr="Портрет Менделеев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65577" y="1773238"/>
            <a:ext cx="3712190" cy="3225661"/>
          </a:xfrm>
          <a:prstGeom prst="rect">
            <a:avLst/>
          </a:prstGeom>
          <a:noFill/>
          <a:ln w="73025" cmpd="thinThick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88708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9579" y="777923"/>
            <a:ext cx="7212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Периодическая таблица Менделеева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765946" y="1610748"/>
            <a:ext cx="6660107" cy="4332093"/>
          </a:xfrm>
          <a:prstGeom prst="rect">
            <a:avLst/>
          </a:prstGeom>
          <a:noFill/>
          <a:ln w="101600" cap="flat" cmpd="tri" algn="ctr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18586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7797" y="627797"/>
            <a:ext cx="9007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Периодическая таблица Менделеева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805218" y="1883703"/>
            <a:ext cx="4895850" cy="3184525"/>
          </a:xfrm>
          <a:prstGeom prst="rect">
            <a:avLst/>
          </a:prstGeom>
          <a:noFill/>
          <a:ln w="101600" cap="flat" cmpd="tri" algn="ctr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23379" y="1583140"/>
            <a:ext cx="46675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Как часто это случается, осознание величайшего открытия пришло к научному миру не сразу. 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Только через несколько лет, когда были открыты предсказанные Менделеевым ранее неизвестные элементы, весь мир взорвался рукоплесканиями, и русского химика стали выбирать почетным членом различных мировых академий и научных обществ. </a:t>
            </a:r>
          </a:p>
        </p:txBody>
      </p:sp>
    </p:spTree>
    <p:extLst>
      <p:ext uri="{BB962C8B-B14F-4D97-AF65-F5344CB8AC3E}">
        <p14:creationId xmlns:p14="http://schemas.microsoft.com/office/powerpoint/2010/main" xmlns="" val="292493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7797" y="627796"/>
            <a:ext cx="7956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Значение таблицы Д. И. Менделеева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87606" y="1651379"/>
            <a:ext cx="9799093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Периодическая система позволяла предсказывать существование новых, еще неизвестных науке элементов, и с большой точностью описывать их свойства.</a:t>
            </a: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Периодическая система Менделеева стала путеводной картой при изучении химии. </a:t>
            </a: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ru-RU" dirty="0"/>
          </a:p>
        </p:txBody>
      </p:sp>
      <p:pic>
        <p:nvPicPr>
          <p:cNvPr id="4" name="Picture 4" descr="ATO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21336" y="3637508"/>
            <a:ext cx="2265363" cy="232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86292" y="4494075"/>
            <a:ext cx="689669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/>
              <a:t>«Периодическому закону будущее не грозит разрушением, а только надстройки и развитие обещает!»</a:t>
            </a:r>
          </a:p>
          <a:p>
            <a:endParaRPr lang="ru-RU" sz="2000" b="1" i="1" dirty="0"/>
          </a:p>
          <a:p>
            <a:pPr algn="r"/>
            <a:r>
              <a:rPr lang="ru-RU" b="1" i="1" dirty="0"/>
              <a:t>Д. И. Менделеев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70247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7797" y="627797"/>
            <a:ext cx="9116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кто же все таки этот великий человек?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9726" y="1301303"/>
            <a:ext cx="1067254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80000"/>
              </a:lnSpc>
              <a:buClr>
                <a:schemeClr val="accent1"/>
              </a:buClr>
              <a:buFont typeface="Wingdings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Автор фундаментальных исследований по химии, химической технологии, физике, метрологии, воздухоплаванию, метеорологии, сельскому хозяйству, экономике, народному просвещению и др., тесно связанных с потребностями развития производительных сил России. </a:t>
            </a:r>
          </a:p>
          <a:p>
            <a:pPr>
              <a:lnSpc>
                <a:spcPct val="80000"/>
              </a:lnSpc>
              <a:buClr>
                <a:schemeClr val="accent1"/>
              </a:buClr>
              <a:buFont typeface="Wingdings" pitchFamily="2" charset="2"/>
              <a:buChar char="§"/>
            </a:pP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80000"/>
              </a:lnSpc>
              <a:buClr>
                <a:schemeClr val="accent1"/>
              </a:buClr>
              <a:buFont typeface="Wingdings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Заложил основы теории растворов, предложил промышленный способ фракционного разделения нефти, изобрел вид бездымного пороха, пропагандировал использование минеральных удобрений, орошение засушливых земель. </a:t>
            </a:r>
          </a:p>
          <a:p>
            <a:pPr>
              <a:lnSpc>
                <a:spcPct val="80000"/>
              </a:lnSpc>
              <a:buClr>
                <a:schemeClr val="accent1"/>
              </a:buClr>
              <a:buFont typeface="Wingdings" pitchFamily="2" charset="2"/>
              <a:buChar char="§"/>
            </a:pP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80000"/>
              </a:lnSpc>
              <a:buClr>
                <a:schemeClr val="accent1"/>
              </a:buClr>
              <a:buFont typeface="Wingdings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Один из инициаторов создания Русского химического общества (1868). </a:t>
            </a:r>
          </a:p>
          <a:p>
            <a:pPr marL="342900" indent="-342900">
              <a:lnSpc>
                <a:spcPct val="80000"/>
              </a:lnSpc>
              <a:buClr>
                <a:schemeClr val="accent1"/>
              </a:buClr>
              <a:buFont typeface="Wingdings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Профессор Петербургского университета (1865-90), ушел в отставку в знак протеста против притеснения студенчества. </a:t>
            </a:r>
          </a:p>
          <a:p>
            <a:pPr>
              <a:lnSpc>
                <a:spcPct val="80000"/>
              </a:lnSpc>
              <a:buClr>
                <a:schemeClr val="accent1"/>
              </a:buClr>
              <a:buFont typeface="Wingdings" pitchFamily="2" charset="2"/>
              <a:buChar char="§"/>
            </a:pP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80000"/>
              </a:lnSpc>
              <a:buClr>
                <a:schemeClr val="accent1"/>
              </a:buClr>
              <a:buFont typeface="Wingdings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 1876 член-корреспондент Петербургской АН, в 1880 выдвигался в академики, но был забаллотирован, что вызвало резкий общественный протест. </a:t>
            </a:r>
          </a:p>
          <a:p>
            <a:pPr>
              <a:lnSpc>
                <a:spcPct val="80000"/>
              </a:lnSpc>
              <a:buClr>
                <a:schemeClr val="accent1"/>
              </a:buClr>
              <a:buFont typeface="Wingdings" pitchFamily="2" charset="2"/>
              <a:buChar char="§"/>
            </a:pP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80000"/>
              </a:lnSpc>
              <a:buClr>
                <a:schemeClr val="accent1"/>
              </a:buClr>
              <a:buFont typeface="Wingdings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Организатор и первый директор (1893) Главной палаты мер и весов (ныне ВНИИ метрологии им. Менделеева).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493608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9147" y="3249987"/>
            <a:ext cx="1084059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Segoe Print" pitchFamily="2" charset="0"/>
              </a:rPr>
              <a:t>"Трудитесь! Трудясь, вы сделаете всё и для близких, и для себя, а если при труде успеха не будет, будет неудача - не беда - попробуйте ещё раз!"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5928" y="616943"/>
            <a:ext cx="4395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Завещание…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42222" y="1967294"/>
            <a:ext cx="9507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И в заключение хочется привести слова Д.И. Менделеева, которые он написал в завещании к своим детям: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7796" y="627796"/>
            <a:ext cx="7574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Подведем итог…</a:t>
            </a:r>
          </a:p>
        </p:txBody>
      </p:sp>
      <p:pic>
        <p:nvPicPr>
          <p:cNvPr id="3" name="Picture 2" descr="https://encrypted-tbn1.gstatic.com/images?q=tbn:ANd9GcR-YQ4XHp2BW-ztpGkUSI2GSnmpPoy8ZS1CgY9yyEiWxoDixqAsX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7020" y="1274127"/>
            <a:ext cx="3469463" cy="488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35707" y="1446663"/>
            <a:ext cx="69192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Д. И. Менделеев – великий ученый, внесший огромный вклад в науку.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93793" y="5633857"/>
            <a:ext cx="3773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Спасибо за внимание!</a:t>
            </a:r>
          </a:p>
        </p:txBody>
      </p:sp>
      <p:graphicFrame>
        <p:nvGraphicFramePr>
          <p:cNvPr id="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34479965"/>
              </p:ext>
            </p:extLst>
          </p:nvPr>
        </p:nvGraphicFramePr>
        <p:xfrm>
          <a:off x="4744729" y="2523881"/>
          <a:ext cx="3457575" cy="3159125"/>
        </p:xfrm>
        <a:graphic>
          <a:graphicData uri="http://schemas.openxmlformats.org/presentationml/2006/ole">
            <p:oleObj spid="_x0000_s3078" name="CorelDRAW" r:id="rId5" imgW="3911760" imgH="357336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776149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7799" y="627795"/>
            <a:ext cx="10672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Однажды в феврале…</a:t>
            </a:r>
          </a:p>
        </p:txBody>
      </p:sp>
      <p:pic>
        <p:nvPicPr>
          <p:cNvPr id="3" name="Picture 10" descr="mendeleev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0090" y="1794076"/>
            <a:ext cx="2727384" cy="3376003"/>
          </a:xfrm>
          <a:prstGeom prst="rect">
            <a:avLst/>
          </a:prstGeom>
          <a:noFill/>
          <a:ln w="101600" cap="flat" cmpd="tri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12191" y="2339987"/>
            <a:ext cx="753356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Д. И. Менделеев родился 8 февраля 1834 года в Тобольске в семье директора Тобольской гимназии Ивана Павловича Менделеева и его жены Марии Дмитриевны. Дмитрий Иванович был семнадцатым (последним) ребенком в семье. </a:t>
            </a:r>
          </a:p>
          <a:p>
            <a:pPr algn="just">
              <a:buClr>
                <a:schemeClr val="accent1"/>
              </a:buClr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Из семнадцати детей восемь умерли ещё в младенчестве</a:t>
            </a:r>
          </a:p>
        </p:txBody>
      </p:sp>
    </p:spTree>
    <p:extLst>
      <p:ext uri="{BB962C8B-B14F-4D97-AF65-F5344CB8AC3E}">
        <p14:creationId xmlns:p14="http://schemas.microsoft.com/office/powerpoint/2010/main" xmlns="" val="3118588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684px-Prokudin-Gorskii-3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7224" y="1274127"/>
            <a:ext cx="5950424" cy="4021203"/>
          </a:xfrm>
          <a:prstGeom prst="rect">
            <a:avLst/>
          </a:prstGeom>
          <a:noFill/>
          <a:ln w="73025" cmpd="thinThick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7796" y="627797"/>
            <a:ext cx="51179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Родина Д. И. Менделеева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923" y="5527344"/>
            <a:ext cx="12160155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200" b="1" dirty="0"/>
              <a:t>Вид на Тобольск с колокольни Преображенской церкви. Фотография начала ХХ века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4274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7798" y="627797"/>
            <a:ext cx="7888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у великих людей бывают двойки… 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8991" y="1651379"/>
            <a:ext cx="742438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Учеба Дмитрия Менделеева в Петербурге в педагогическом институте вначале давалась нелегко. На первом курсе он умудрился по всем предметам, кроме математики, получить неудовлетворительные оценки.</a:t>
            </a:r>
          </a:p>
          <a:p>
            <a:pPr algn="just">
              <a:buClr>
                <a:schemeClr val="accent1"/>
              </a:buClr>
            </a:pP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Но на старших курсах дело пошло по-другому - среднегодовой балл Менделеева был равен четырем с половиной (из пяти возможных). </a:t>
            </a:r>
          </a:p>
          <a:p>
            <a:pPr algn="just">
              <a:buClr>
                <a:schemeClr val="accent1"/>
              </a:buClr>
            </a:pP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Он окончил институт в 1855 году с золотой медалью, получив диплом старшего учителя и был оставлен при нем для подготовки к научной деятельности. </a:t>
            </a: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11" descr="Университе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16204" y="2379596"/>
            <a:ext cx="2665413" cy="1946275"/>
          </a:xfrm>
          <a:prstGeom prst="rect">
            <a:avLst/>
          </a:prstGeom>
          <a:noFill/>
          <a:ln w="73025" cmpd="thinThick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5866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7797" y="627796"/>
            <a:ext cx="8529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Менделеев – ученый и преподаватель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35523" y="1397675"/>
            <a:ext cx="732884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 1857 по 1890 гг. преподавал химию в Петербургском университете. </a:t>
            </a:r>
          </a:p>
          <a:p>
            <a:pPr>
              <a:buClr>
                <a:schemeClr val="accent1"/>
              </a:buClr>
            </a:pP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1856 защитил в Петербургском университете магистерскую диссертацию; тема диссертации называлась </a:t>
            </a:r>
            <a:r>
              <a:rPr lang="ru-RU" sz="2000" b="1" dirty="0"/>
              <a:t>«Тема»</a:t>
            </a:r>
            <a:endParaRPr lang="ru-RU" altLang="ru-RU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accent1"/>
              </a:buClr>
            </a:pPr>
            <a:endParaRPr lang="ru-RU" altLang="ru-RU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 1857 в качестве доцента читал там же курс органической химии. </a:t>
            </a:r>
          </a:p>
          <a:p>
            <a:pPr>
              <a:buClr>
                <a:schemeClr val="accent1"/>
              </a:buClr>
            </a:pP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1890 г. вынужден был покинуть университет из-за конфликта с тогдашним министром просвещения. </a:t>
            </a:r>
          </a:p>
          <a:p>
            <a:endParaRPr lang="ru-RU" dirty="0"/>
          </a:p>
        </p:txBody>
      </p:sp>
      <p:pic>
        <p:nvPicPr>
          <p:cNvPr id="4" name="Picture 9" descr="Medeleeff_by_rep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3676" y="1274126"/>
            <a:ext cx="3366187" cy="4580763"/>
          </a:xfrm>
          <a:prstGeom prst="rect">
            <a:avLst/>
          </a:prstGeom>
          <a:noFill/>
          <a:ln w="73025" cmpd="thinThick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72705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7797" y="627796"/>
            <a:ext cx="7861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русский учебник по химии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8" descr="BOO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577564" y="1637651"/>
            <a:ext cx="3600450" cy="2652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28048" y="1828800"/>
            <a:ext cx="627797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1861 г. Дмитрий Иванович публикует первый русский учебник «Органической химии», написанный в короткий срок – за несколько недель. </a:t>
            </a:r>
          </a:p>
          <a:p>
            <a:pPr>
              <a:buClr>
                <a:schemeClr val="accent1"/>
              </a:buClr>
            </a:pP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За него автор был удостоен Первой Демидовской премии – 1428 руб.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87355" y="4653887"/>
            <a:ext cx="949884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altLang="ru-RU" sz="2800" i="1" dirty="0"/>
              <a:t>«…Основы химии» – любимое дитя мое». В них образ мой, мой опыт педагога и мои задушевные мысли» - писал Д. И. Менделеев.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01941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76466" y="2183641"/>
            <a:ext cx="671469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1887 Менделеев должен был совершить подъем на воздушном шаре для наблюдения солнечного затмения, а также изучения верхних слоев атмосферы.</a:t>
            </a:r>
          </a:p>
          <a:p>
            <a:pPr marL="342900" indent="-342900">
              <a:buClr>
                <a:schemeClr val="accent1"/>
              </a:buClr>
              <a:buFont typeface="Wingdings" pitchFamily="2" charset="2"/>
              <a:buChar char="§"/>
            </a:pP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1"/>
              </a:buClr>
              <a:buFont typeface="Wingdings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Однако перед стартом начался дождь, намокший шар не мог подняться с двумя пассажирами. Тогда Менделеев высадил летчика и полетел один. 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27797" y="627794"/>
            <a:ext cx="6482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Менделеев - воздухоплаватель</a:t>
            </a:r>
          </a:p>
        </p:txBody>
      </p:sp>
      <p:graphicFrame>
        <p:nvGraphicFramePr>
          <p:cNvPr id="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60393167"/>
              </p:ext>
            </p:extLst>
          </p:nvPr>
        </p:nvGraphicFramePr>
        <p:xfrm>
          <a:off x="1153899" y="1546775"/>
          <a:ext cx="3143250" cy="4105275"/>
        </p:xfrm>
        <a:graphic>
          <a:graphicData uri="http://schemas.openxmlformats.org/presentationml/2006/ole">
            <p:oleObj spid="_x0000_s2054" name="CorelDRAW" r:id="rId3" imgW="3914280" imgH="511488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823374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5344" y="1937981"/>
            <a:ext cx="6987653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buClr>
                <a:schemeClr val="accent1"/>
              </a:buClr>
              <a:buFont typeface="Wingdings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Менделеев создал точную </a:t>
            </a:r>
            <a:r>
              <a:rPr lang="ru-RU" altLang="ru-RU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теорию весов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предложил точнейшие приемы взвешивания.</a:t>
            </a:r>
          </a:p>
          <a:p>
            <a:pPr>
              <a:lnSpc>
                <a:spcPct val="90000"/>
              </a:lnSpc>
              <a:buClr>
                <a:schemeClr val="accent1"/>
              </a:buClr>
              <a:buFont typeface="Wingdings" pitchFamily="2" charset="2"/>
              <a:buChar char="§"/>
            </a:pP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0000"/>
              </a:lnSpc>
              <a:buClr>
                <a:schemeClr val="accent1"/>
              </a:buClr>
              <a:buFont typeface="Wingdings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При участии и под руководством Менделеева в Главной палате мер и весов были возобновлены прототипы фунта и аршина, произведено сравнение русских эталонов мер с английскими и метрическими. </a:t>
            </a:r>
          </a:p>
          <a:p>
            <a:pPr>
              <a:buClr>
                <a:schemeClr val="accent1"/>
              </a:buClr>
              <a:buFont typeface="Wingdings" pitchFamily="2" charset="2"/>
              <a:buChar char="§"/>
            </a:pPr>
            <a:endParaRPr lang="ru-RU" dirty="0"/>
          </a:p>
          <a:p>
            <a:pPr marL="342900" indent="-342900">
              <a:buClr>
                <a:schemeClr val="accent1"/>
              </a:buClr>
              <a:buFont typeface="Wingdings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Менделеев считал необходимым введение в России </a:t>
            </a:r>
            <a:r>
              <a:rPr lang="ru-RU" altLang="ru-RU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метрической системы мер.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27796" y="627796"/>
            <a:ext cx="5554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Теория весов</a:t>
            </a: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81598266"/>
              </p:ext>
            </p:extLst>
          </p:nvPr>
        </p:nvGraphicFramePr>
        <p:xfrm>
          <a:off x="8523051" y="1937981"/>
          <a:ext cx="2800350" cy="2822575"/>
        </p:xfrm>
        <a:graphic>
          <a:graphicData uri="http://schemas.openxmlformats.org/presentationml/2006/ole">
            <p:oleObj spid="_x0000_s4101" name="CorelDRAW CMX" r:id="rId3" imgW="6947280" imgH="700128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462680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7105" y="1719618"/>
            <a:ext cx="690576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Менделеев был также выдающимся экономистом, обосновавшим главные направления хозяйственного развития России. </a:t>
            </a: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ru-RU" alt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1"/>
              </a:buClr>
            </a:pPr>
            <a:endParaRPr lang="ru-RU" alt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1"/>
              </a:buClr>
            </a:pPr>
            <a:r>
              <a:rPr lang="ru-RU" sz="2400" b="1" i="1" dirty="0"/>
              <a:t>    «Русские, – писал ученый, – готовятся стать народом передовым, владыками природы и истории, а не их рабами»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27795" y="627797"/>
            <a:ext cx="464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Менделеев - экономист</a:t>
            </a:r>
          </a:p>
        </p:txBody>
      </p:sp>
      <p:pic>
        <p:nvPicPr>
          <p:cNvPr id="4" name="Picture 4" descr="mendelee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92872" y="1831027"/>
            <a:ext cx="1941513" cy="2808288"/>
          </a:xfrm>
          <a:prstGeom prst="rect">
            <a:avLst/>
          </a:prstGeom>
          <a:noFill/>
          <a:ln w="73025" cmpd="thinThick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24713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231</TotalTime>
  <Words>917</Words>
  <Application>Microsoft Office PowerPoint</Application>
  <PresentationFormat>Произвольный</PresentationFormat>
  <Paragraphs>89</Paragraphs>
  <Slides>17</Slides>
  <Notes>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Натуральные материалы</vt:lpstr>
      <vt:lpstr>CorelDRAW</vt:lpstr>
      <vt:lpstr>CorelDRAW CMX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Manager>Дорожинская И.Ф.</Manager>
  <Company>Образовательный центр "НИВА"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презентаций 2017</dc:title>
  <dc:subject>Менделеев Дмитрий Иванович</dc:subject>
  <dc:creator>Пиксаев Андрей</dc:creator>
  <cp:lastModifiedBy>Oksana</cp:lastModifiedBy>
  <cp:revision>26</cp:revision>
  <dcterms:created xsi:type="dcterms:W3CDTF">2015-10-15T16:14:51Z</dcterms:created>
  <dcterms:modified xsi:type="dcterms:W3CDTF">2017-05-19T09:32:10Z</dcterms:modified>
</cp:coreProperties>
</file>