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77" r:id="rId9"/>
    <p:sldId id="270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is khan" initials="R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7937" autoAdjust="0"/>
  </p:normalViewPr>
  <p:slideViewPr>
    <p:cSldViewPr snapToObjects="1">
      <p:cViewPr>
        <p:scale>
          <a:sx n="96" d="100"/>
          <a:sy n="96" d="100"/>
        </p:scale>
        <p:origin x="-348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4-02T19:43:59.935" idx="1">
    <p:pos x="5599" y="678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8CCAA-8B67-48AD-B557-D9B798BDFFFB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04BB9-062E-41C4-B801-1D87073983E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814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04BB9-062E-41C4-B801-1D87073983E1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Полость сердца разделена на два предсердия и два желудочка. Левое предсердие и левый желудочек в совокупности образуют «артериальное сердце», названное так по типу проходящей через него крови, правый желудочек и правое предсердие объединяются в «венозное сердце», названное по тому же принципу. Сокращение сердца называется систола, а расслабление — диастола</a:t>
            </a:r>
            <a:r>
              <a:rPr lang="en-US" sz="120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04BB9-062E-41C4-B801-1D87073983E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Сердце человека располагается в грудной клетке. Это четырехкамерный </a:t>
            </a:r>
            <a:br>
              <a:rPr lang="ru-RU" sz="1200" dirty="0" smtClean="0"/>
            </a:br>
            <a:r>
              <a:rPr lang="ru-RU" sz="1200" dirty="0" smtClean="0"/>
              <a:t>мышечный орган, бессменно работающий в течение всей жизни. По форме </a:t>
            </a:r>
            <a:br>
              <a:rPr lang="ru-RU" sz="1200" dirty="0" smtClean="0"/>
            </a:br>
            <a:r>
              <a:rPr lang="ru-RU" sz="1200" dirty="0" smtClean="0"/>
              <a:t>сердце напоминает уплощенный конус и состоит из двух частей — правой </a:t>
            </a:r>
            <a:br>
              <a:rPr lang="ru-RU" sz="1200" dirty="0" smtClean="0"/>
            </a:br>
            <a:r>
              <a:rPr lang="ru-RU" sz="1200" dirty="0" smtClean="0"/>
              <a:t>и левой. Каждая часть включает предсердие и желудочек. Величина </a:t>
            </a:r>
            <a:br>
              <a:rPr lang="ru-RU" sz="1200" dirty="0" smtClean="0"/>
            </a:br>
            <a:r>
              <a:rPr lang="ru-RU" sz="1200" dirty="0" smtClean="0"/>
              <a:t>сердца приблизительно соответствует величине кулака человека. </a:t>
            </a:r>
            <a:br>
              <a:rPr lang="ru-RU" sz="1200" dirty="0" smtClean="0"/>
            </a:br>
            <a:r>
              <a:rPr lang="ru-RU" sz="1200" dirty="0" smtClean="0"/>
              <a:t>Масса сердца в среднем около 300 г. У тренированных к мышечной работе </a:t>
            </a:r>
            <a:br>
              <a:rPr lang="ru-RU" sz="1200" dirty="0" smtClean="0"/>
            </a:br>
            <a:r>
              <a:rPr lang="ru-RU" sz="1200" dirty="0" smtClean="0"/>
              <a:t>людей размеры сердца больше, чем у нетренированных. Сердце покрыто </a:t>
            </a:r>
            <a:br>
              <a:rPr lang="ru-RU" sz="1200" dirty="0" smtClean="0"/>
            </a:br>
            <a:r>
              <a:rPr lang="ru-RU" sz="1200" dirty="0" smtClean="0"/>
              <a:t>тонкой и плотной оболочкой, образующей замкнутый мешок — околосердечную </a:t>
            </a:r>
            <a:br>
              <a:rPr lang="ru-RU" sz="1200" dirty="0" smtClean="0"/>
            </a:br>
            <a:r>
              <a:rPr lang="ru-RU" sz="1200" dirty="0" smtClean="0"/>
              <a:t>сумку. Между сердцем и околосердечной сумкой находится жидкость, </a:t>
            </a:r>
            <a:br>
              <a:rPr lang="ru-RU" sz="1200" dirty="0" smtClean="0"/>
            </a:br>
            <a:r>
              <a:rPr lang="ru-RU" sz="1200" dirty="0" smtClean="0"/>
              <a:t>увлажняющая сердце и уменьшающая трение при его сокращениях.</a:t>
            </a:r>
            <a:r>
              <a:rPr lang="ru-RU" dirty="0" smtClean="0"/>
              <a:t> 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04BB9-062E-41C4-B801-1D87073983E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04BB9-062E-41C4-B801-1D87073983E1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669" y="1828800"/>
            <a:ext cx="3073631" cy="317738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669" y="5181600"/>
            <a:ext cx="3073631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pic>
        <p:nvPicPr>
          <p:cNvPr id="7" name="Рисунок 6" descr="Линия электрокардиограмм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91516" y="-1"/>
            <a:ext cx="525010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86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7154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 descr="Прямоугольник"/>
          <p:cNvSpPr/>
          <p:nvPr/>
        </p:nvSpPr>
        <p:spPr>
          <a:xfrm>
            <a:off x="7486650" y="0"/>
            <a:ext cx="165735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43800" y="457201"/>
            <a:ext cx="1543051" cy="59436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1"/>
            <a:ext cx="6800850" cy="5943599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46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2444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 descr="Прямоугольник"/>
          <p:cNvSpPr/>
          <p:nvPr/>
        </p:nvSpPr>
        <p:spPr>
          <a:xfrm>
            <a:off x="198834" y="228600"/>
            <a:ext cx="874395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1828800"/>
            <a:ext cx="5829300" cy="3177380"/>
          </a:xfrm>
        </p:spPr>
        <p:txBody>
          <a:bodyPr rtlCol="0" anchor="b">
            <a:normAutofit/>
          </a:bodyPr>
          <a:lstStyle>
            <a:lvl1pPr rtl="0">
              <a:lnSpc>
                <a:spcPct val="80000"/>
              </a:lnSpc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800100" y="5181600"/>
            <a:ext cx="5829300" cy="685800"/>
          </a:xfrm>
        </p:spPr>
        <p:txBody>
          <a:bodyPr rtlCol="0">
            <a:normAutofit/>
          </a:bodyPr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0677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0100" y="1825625"/>
            <a:ext cx="360045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43450" y="1825625"/>
            <a:ext cx="360045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456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1828799"/>
            <a:ext cx="360045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0100" y="2590800"/>
            <a:ext cx="360045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43450" y="1828799"/>
            <a:ext cx="360045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43450" y="2590800"/>
            <a:ext cx="360045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790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897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6817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 descr="Прямоугольник"/>
          <p:cNvSpPr/>
          <p:nvPr/>
        </p:nvSpPr>
        <p:spPr>
          <a:xfrm>
            <a:off x="5256609" y="0"/>
            <a:ext cx="388501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 descr="Прямоугольник"/>
          <p:cNvSpPr/>
          <p:nvPr/>
        </p:nvSpPr>
        <p:spPr>
          <a:xfrm>
            <a:off x="5441751" y="228600"/>
            <a:ext cx="3514725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525" y="3200400"/>
            <a:ext cx="2949178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1"/>
            <a:ext cx="4457700" cy="5943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525" y="5029200"/>
            <a:ext cx="2949178" cy="1371600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67374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 descr="Прямоугольник"/>
          <p:cNvSpPr/>
          <p:nvPr/>
        </p:nvSpPr>
        <p:spPr>
          <a:xfrm>
            <a:off x="5256609" y="0"/>
            <a:ext cx="388501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 descr="Прямоугольник"/>
          <p:cNvSpPr/>
          <p:nvPr/>
        </p:nvSpPr>
        <p:spPr>
          <a:xfrm>
            <a:off x="5441751" y="228600"/>
            <a:ext cx="3514725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6430" y="3200400"/>
            <a:ext cx="2949178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."/>
          <p:cNvSpPr>
            <a:spLocks noGrp="1"/>
          </p:cNvSpPr>
          <p:nvPr>
            <p:ph type="pic" idx="1"/>
          </p:nvPr>
        </p:nvSpPr>
        <p:spPr>
          <a:xfrm>
            <a:off x="0" y="1"/>
            <a:ext cx="5256608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6430" y="5029200"/>
            <a:ext cx="2949178" cy="1374648"/>
          </a:xfrm>
        </p:spPr>
        <p:txBody>
          <a:bodyPr rtlCol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97724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асная полоса" descr="Красная полоса"/>
          <p:cNvSpPr/>
          <p:nvPr/>
        </p:nvSpPr>
        <p:spPr>
          <a:xfrm>
            <a:off x="1" y="1"/>
            <a:ext cx="9141618" cy="1524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99221"/>
            <a:ext cx="754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3000" y="1828799"/>
            <a:ext cx="68580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00100" y="6481761"/>
            <a:ext cx="588645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00850" y="6465886"/>
            <a:ext cx="8001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97070479-8022-42BB-8ACD-02677689F416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15250" y="6481761"/>
            <a:ext cx="62865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02A0A162-6B08-46BD-B665-6569D3F497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68680" indent="-182563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Rais\Downloads\&#1050;&#1072;&#1082;%20&#1088;&#1072;&#1073;&#1086;&#1090;&#1072;&#1077;&#1090;%20&#1089;&#1077;&#1088;&#1076;&#1094;&#1077;%20&#1095;&#1077;&#1083;&#1086;&#1074;&#1077;&#1082;&#1072;.mp4" TargetMode="Externa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7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0" Type="http://schemas.openxmlformats.org/officeDocument/2006/relationships/slide" Target="slide14.xml"/><Relationship Id="rId4" Type="http://schemas.openxmlformats.org/officeDocument/2006/relationships/slide" Target="slide5.xml"/><Relationship Id="rId9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4.gif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8%D0%BA%D0%B0%D1%80%D0%B4" TargetMode="External"/><Relationship Id="rId2" Type="http://schemas.openxmlformats.org/officeDocument/2006/relationships/hyperlink" Target="https://ru.wikipedia.org/w/index.php?title=%D0%AD%D0%BF%D0%B8%D0%BA%D0%B0%D1%80%D0%B4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hyperlink" Target="https://ru.wikipedia.org/wiki/%D0%AD%D0%BD%D0%B4%D0%BE%D0%BA%D0%B0%D1%80%D0%B4" TargetMode="External"/><Relationship Id="rId4" Type="http://schemas.openxmlformats.org/officeDocument/2006/relationships/hyperlink" Target="https://ru.wikipedia.org/wiki/%D0%9C%D0%B8%D0%BE%D0%BA%D0%B0%D1%80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424" y="-261492"/>
            <a:ext cx="7522787" cy="2340312"/>
          </a:xfrm>
        </p:spPr>
        <p:txBody>
          <a:bodyPr/>
          <a:lstStyle/>
          <a:p>
            <a:r>
              <a:rPr lang="ru-RU" b="1" i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Кровеносная система человека</a:t>
            </a:r>
            <a:endParaRPr lang="en-US" b="1" i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</p:txBody>
      </p:sp>
      <p:pic>
        <p:nvPicPr>
          <p:cNvPr id="24580" name="Picture 4" descr="Картинки по запросу анимация сердце бьется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472" y="387906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68592"/>
            <a:ext cx="8305800" cy="866088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Видео про сердце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3" name="Как работает сердце челове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51620" y="2286000"/>
            <a:ext cx="6840760" cy="38433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8604"/>
            <a:ext cx="8229600" cy="776076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Кровообращение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8392"/>
          </a:xfrm>
          <a:ln w="28575">
            <a:solidFill>
              <a:srgbClr val="FFFF00"/>
            </a:solidFill>
          </a:ln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     Кровообращение</a:t>
            </a:r>
            <a:r>
              <a:rPr lang="ru-RU" sz="3200" b="1" dirty="0" smtClean="0"/>
              <a:t> -  замкнутый сосудистый путь, обеспечивающий непрерывный ток крови, несущий клеткам кислород и питание, уносящий углекислоту и продукты метаболизма. </a:t>
            </a:r>
          </a:p>
          <a:p>
            <a:endParaRPr lang="en-US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580"/>
            <a:ext cx="8229600" cy="142876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Движение  жидкости</a:t>
            </a:r>
            <a:r>
              <a:rPr lang="en-US" sz="4000" dirty="0" smtClean="0">
                <a:solidFill>
                  <a:srgbClr val="92D050"/>
                </a:solidFill>
              </a:rPr>
              <a:t>,</a:t>
            </a:r>
            <a:r>
              <a:rPr lang="ru-RU" sz="4000" dirty="0" smtClean="0">
                <a:solidFill>
                  <a:srgbClr val="92D050"/>
                </a:solidFill>
              </a:rPr>
              <a:t> составляющие среды нашего организма 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73613" y="1828800"/>
            <a:ext cx="659677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980728"/>
            <a:ext cx="4536503" cy="5427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08104" y="1268760"/>
            <a:ext cx="2016224" cy="92333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Строение  системы кровообращение</a:t>
            </a:r>
            <a:endParaRPr lang="en-US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8604"/>
            <a:ext cx="8229600" cy="630084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Строение артерии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2736304" cy="431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355976" y="2492896"/>
            <a:ext cx="3384376" cy="3416320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Идет от сердца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Наружный слой – соединительная ткань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Средний слой – толстый слой гладкой мышечной ткани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Внутренний слой – тонкий слой эпителиальной ткани</a:t>
            </a: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568"/>
            <a:ext cx="8229600" cy="1234680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Строение вены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52144" y="1827396"/>
            <a:ext cx="246888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" y="2528880"/>
            <a:ext cx="4384836" cy="255454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70C0"/>
                </a:solidFill>
                <a:cs typeface="Aharoni" pitchFamily="2" charset="-79"/>
              </a:rPr>
              <a:t>Несет </a:t>
            </a:r>
            <a:r>
              <a:rPr lang="ru-RU" sz="2000" dirty="0">
                <a:solidFill>
                  <a:srgbClr val="0070C0"/>
                </a:solidFill>
                <a:cs typeface="Aharoni" pitchFamily="2" charset="-79"/>
              </a:rPr>
              <a:t>кровь к сердцу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cs typeface="Aharoni" pitchFamily="2" charset="-79"/>
              </a:rPr>
              <a:t> Внешний </a:t>
            </a:r>
            <a:r>
              <a:rPr lang="ru-RU" sz="2000" dirty="0">
                <a:solidFill>
                  <a:srgbClr val="0070C0"/>
                </a:solidFill>
                <a:cs typeface="Aharoni" pitchFamily="2" charset="-79"/>
              </a:rPr>
              <a:t>слой – соединительная ткань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cs typeface="Aharoni" pitchFamily="2" charset="-79"/>
              </a:rPr>
              <a:t> Средний </a:t>
            </a:r>
            <a:r>
              <a:rPr lang="ru-RU" sz="2000" dirty="0">
                <a:solidFill>
                  <a:srgbClr val="0070C0"/>
                </a:solidFill>
                <a:cs typeface="Aharoni" pitchFamily="2" charset="-79"/>
              </a:rPr>
              <a:t>слой – тонкий слой гладкой мышечной ткани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cs typeface="Aharoni" pitchFamily="2" charset="-79"/>
              </a:rPr>
              <a:t> Внутренний </a:t>
            </a:r>
            <a:r>
              <a:rPr lang="ru-RU" sz="2000" dirty="0">
                <a:solidFill>
                  <a:srgbClr val="0070C0"/>
                </a:solidFill>
                <a:cs typeface="Aharoni" pitchFamily="2" charset="-79"/>
              </a:rPr>
              <a:t>слой – однослойный эпителий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cs typeface="Aharoni" pitchFamily="2" charset="-79"/>
              </a:rPr>
              <a:t> Имеют </a:t>
            </a:r>
            <a:r>
              <a:rPr lang="ru-RU" sz="2000" dirty="0">
                <a:solidFill>
                  <a:srgbClr val="0070C0"/>
                </a:solidFill>
                <a:cs typeface="Aharoni" pitchFamily="2" charset="-79"/>
              </a:rPr>
              <a:t>кармановидные клапаны</a:t>
            </a: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8592"/>
            <a:ext cx="8229600" cy="720096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Строение капилляров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3832" y="1523566"/>
            <a:ext cx="2829543" cy="307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39552" y="4829736"/>
            <a:ext cx="8229600" cy="156966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70C0"/>
                </a:solidFill>
              </a:rPr>
              <a:t>Несут кровь к органам и тканям </a:t>
            </a:r>
            <a:endParaRPr lang="ru-RU" sz="24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Самые тонкие сосуды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Однослойный эпителий</a:t>
            </a: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8736"/>
          </a:xfrm>
        </p:spPr>
        <p:txBody>
          <a:bodyPr/>
          <a:lstStyle/>
          <a:p>
            <a:r>
              <a:rPr lang="ru-RU" dirty="0" smtClean="0"/>
              <a:t>Артериальное давление</a:t>
            </a:r>
            <a:endParaRPr lang="en-US" dirty="0"/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92096" y="1628760"/>
            <a:ext cx="36480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99592" y="2492896"/>
            <a:ext cx="3600400" cy="2862322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Артериальное давление – это показатель давления жидкости (крови) на стенки кровеносных сосудов артерий и необходимо для максимального обеспечения возможности движения крови по сосудам. То что измеряется при помощи манометра – это показатель артериального давления.</a:t>
            </a: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l="-43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24" y="18856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Заключение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424" y="2528880"/>
            <a:ext cx="8229600" cy="34737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Итак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>  вы  узнали</a:t>
            </a:r>
            <a:r>
              <a:rPr lang="en-US" dirty="0" smtClean="0">
                <a:solidFill>
                  <a:srgbClr val="002060"/>
                </a:solidFill>
              </a:rPr>
              <a:t>,  </a:t>
            </a:r>
            <a:r>
              <a:rPr lang="ru-RU" dirty="0" smtClean="0">
                <a:solidFill>
                  <a:srgbClr val="002060"/>
                </a:solidFill>
              </a:rPr>
              <a:t>что  кровообращение  играет огромную  роль  в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организме  человека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>  поэтому сердце 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> сосуды  и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все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что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составляет  систему кровообращений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нужно поддерживать   в  здоровом  виде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002060"/>
                </a:solidFill>
              </a:rPr>
              <a:t> Вы должны  вести  здоровый  образ  жизни</a:t>
            </a:r>
            <a:r>
              <a:rPr lang="en-US" dirty="0" smtClean="0">
                <a:solidFill>
                  <a:srgbClr val="002060"/>
                </a:solidFill>
              </a:rPr>
              <a:t> , </a:t>
            </a:r>
            <a:r>
              <a:rPr lang="ru-RU" dirty="0" smtClean="0">
                <a:solidFill>
                  <a:srgbClr val="002060"/>
                </a:solidFill>
              </a:rPr>
              <a:t>заниматься  спортом 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>  следить  за  здоровьем  и по чаще  гулять. Помните, в здоровом теле – здоровый дух!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8" name="Picture 8" descr="Картинки по запросу спорт анимашки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2180" y="5084945"/>
            <a:ext cx="1714500" cy="1314451"/>
          </a:xfrm>
          <a:prstGeom prst="rect">
            <a:avLst/>
          </a:prstGeom>
          <a:noFill/>
        </p:spPr>
      </p:pic>
      <p:pic>
        <p:nvPicPr>
          <p:cNvPr id="5130" name="Picture 10" descr="Картинки по запросу спорт анимашки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1832" y="5084945"/>
            <a:ext cx="1714500" cy="1314451"/>
          </a:xfrm>
          <a:prstGeom prst="rect">
            <a:avLst/>
          </a:prstGeom>
          <a:noFill/>
        </p:spPr>
      </p:pic>
      <p:pic>
        <p:nvPicPr>
          <p:cNvPr id="5132" name="Picture 12" descr="Картинки по запросу спорт анимашки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484" y="5084945"/>
            <a:ext cx="1714500" cy="1314451"/>
          </a:xfrm>
          <a:prstGeom prst="rect">
            <a:avLst/>
          </a:prstGeom>
          <a:noFill/>
        </p:spPr>
      </p:pic>
      <p:pic>
        <p:nvPicPr>
          <p:cNvPr id="5134" name="Picture 14" descr="Сердце, сердечки, любовь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2204" y="188568"/>
            <a:ext cx="1347535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52" y="4995290"/>
            <a:ext cx="4680528" cy="193899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Хан </a:t>
            </a:r>
            <a:r>
              <a:rPr lang="ru-RU" sz="2400" dirty="0" smtClean="0"/>
              <a:t>Фейсал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02</a:t>
            </a:r>
            <a:r>
              <a:rPr lang="en-US" sz="2400" dirty="0" smtClean="0"/>
              <a:t>.04. 2017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Место</a:t>
            </a:r>
            <a:r>
              <a:rPr lang="en-US" sz="2400" dirty="0"/>
              <a:t> </a:t>
            </a:r>
            <a:r>
              <a:rPr lang="ru-RU" sz="2400" dirty="0" smtClean="0"/>
              <a:t> учебы </a:t>
            </a:r>
            <a:r>
              <a:rPr lang="en-US" sz="2400" dirty="0" smtClean="0"/>
              <a:t> “ </a:t>
            </a:r>
            <a:r>
              <a:rPr lang="ru-RU" sz="2400" b="1" dirty="0" smtClean="0"/>
              <a:t>Нива</a:t>
            </a:r>
            <a:r>
              <a:rPr lang="en-US" sz="2400" dirty="0" smtClean="0"/>
              <a:t>”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Руководитель Раиса Валерьевна</a:t>
            </a:r>
            <a:endParaRPr lang="en-US" sz="2400" dirty="0"/>
          </a:p>
        </p:txBody>
      </p:sp>
      <p:sp>
        <p:nvSpPr>
          <p:cNvPr id="64516" name="AutoShape 4" descr="Картинки по запросу смай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518" name="AutoShape 6" descr="Картинки по запросу смай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4520" name="Picture 8" descr="Картинки по запросу смайл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34504">
            <a:off x="3430537" y="2863601"/>
            <a:ext cx="1905000" cy="1905000"/>
          </a:xfrm>
          <a:prstGeom prst="rect">
            <a:avLst/>
          </a:prstGeom>
          <a:noFill/>
        </p:spPr>
      </p:pic>
      <p:pic>
        <p:nvPicPr>
          <p:cNvPr id="64522" name="Picture 10" descr="Картинки по запросу смайл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05921">
            <a:off x="5659163" y="2067890"/>
            <a:ext cx="1676400" cy="1676400"/>
          </a:xfrm>
          <a:prstGeom prst="rect">
            <a:avLst/>
          </a:prstGeom>
          <a:noFill/>
        </p:spPr>
      </p:pic>
      <p:pic>
        <p:nvPicPr>
          <p:cNvPr id="64524" name="Picture 12" descr="Картинки по запросу смайл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05130">
            <a:off x="1031575" y="4474527"/>
            <a:ext cx="2543175" cy="1800225"/>
          </a:xfrm>
          <a:prstGeom prst="rect">
            <a:avLst/>
          </a:prstGeom>
          <a:noFill/>
        </p:spPr>
      </p:pic>
      <p:sp>
        <p:nvSpPr>
          <p:cNvPr id="8" name="Управляющая кнопка: назад 7">
            <a:hlinkClick r:id="rId5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568"/>
            <a:ext cx="8305800" cy="1143000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79687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2" action="ppaction://hlinksldjump"/>
              </a:rPr>
              <a:t>Органы  кровеносной  системы -  Книга </a:t>
            </a:r>
            <a:r>
              <a:rPr lang="en-US" dirty="0" smtClean="0">
                <a:solidFill>
                  <a:srgbClr val="002060"/>
                </a:solidFill>
                <a:hlinkClick r:id="rId2" action="ppaction://hlinksldjump"/>
              </a:rPr>
              <a:t>“</a:t>
            </a:r>
            <a:r>
              <a:rPr lang="ru-RU" dirty="0" smtClean="0">
                <a:solidFill>
                  <a:srgbClr val="002060"/>
                </a:solidFill>
                <a:hlinkClick r:id="rId2" action="ppaction://hlinksldjump"/>
              </a:rPr>
              <a:t>Биология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hlinkClick r:id="rId3" action="ppaction://hlinksldjump"/>
              </a:rPr>
              <a:t>Сердце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4" action="ppaction://hlinksldjump"/>
              </a:rPr>
              <a:t>Строение сердца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hlinkClick r:id="rId5" action="ppaction://hlinksldjump"/>
              </a:rPr>
              <a:t>C</a:t>
            </a:r>
            <a:r>
              <a:rPr lang="ru-RU" dirty="0" smtClean="0">
                <a:solidFill>
                  <a:srgbClr val="002060"/>
                </a:solidFill>
                <a:hlinkClick r:id="rId5" action="ppaction://hlinksldjump"/>
              </a:rPr>
              <a:t>ердечный цикл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6" action="ppaction://hlinksldjump"/>
              </a:rPr>
              <a:t>Клапаны сердца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7" action="ppaction://hlinksldjump"/>
              </a:rPr>
              <a:t>Болезни сердца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8" action="ppaction://hlinksldjump"/>
              </a:rPr>
              <a:t>Кровообращение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9" action="ppaction://hlinksldjump"/>
              </a:rPr>
              <a:t>Движение  жидкости</a:t>
            </a:r>
            <a:r>
              <a:rPr lang="en-US" dirty="0" smtClean="0">
                <a:solidFill>
                  <a:srgbClr val="002060"/>
                </a:solidFill>
                <a:hlinkClick r:id="rId9" action="ppaction://hlinksldjump"/>
              </a:rPr>
              <a:t>,</a:t>
            </a:r>
            <a:r>
              <a:rPr lang="ru-RU" dirty="0" smtClean="0">
                <a:solidFill>
                  <a:srgbClr val="002060"/>
                </a:solidFill>
                <a:hlinkClick r:id="rId9" action="ppaction://hlinksldjump"/>
              </a:rPr>
              <a:t> составляющие среды нашего организма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hlinkClick r:id="rId10" action="ppaction://hlinksldjump"/>
              </a:rPr>
              <a:t>Строение артерии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11" action="ppaction://hlinksldjump"/>
              </a:rPr>
              <a:t>Строение вены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12" action="ppaction://hlinksldjump"/>
              </a:rPr>
              <a:t>Строение капилляров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hlinkClick r:id="rId13" action="ppaction://hlinksldjump"/>
              </a:rPr>
              <a:t>Артериальное давление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Интернет</a:t>
            </a:r>
          </a:p>
          <a:p>
            <a:r>
              <a:rPr lang="ru-RU" sz="2000" dirty="0" smtClean="0"/>
              <a:t>Книга  </a:t>
            </a:r>
            <a:r>
              <a:rPr lang="en-US" sz="2000" dirty="0" smtClean="0"/>
              <a:t>“</a:t>
            </a:r>
            <a:r>
              <a:rPr lang="ru-RU" sz="2000" dirty="0" smtClean="0"/>
              <a:t>Биология</a:t>
            </a:r>
            <a:r>
              <a:rPr lang="en-US" sz="2000" dirty="0" smtClean="0"/>
              <a:t>” </a:t>
            </a:r>
            <a:r>
              <a:rPr lang="ru-RU" sz="2000" dirty="0" smtClean="0"/>
              <a:t>Д</a:t>
            </a:r>
            <a:r>
              <a:rPr lang="en-US" sz="2000" dirty="0" smtClean="0"/>
              <a:t>.</a:t>
            </a:r>
            <a:r>
              <a:rPr lang="ru-RU" sz="2000" dirty="0" smtClean="0"/>
              <a:t>В</a:t>
            </a:r>
            <a:r>
              <a:rPr lang="en-US" sz="2000" dirty="0" smtClean="0"/>
              <a:t>.</a:t>
            </a:r>
            <a:r>
              <a:rPr lang="ru-RU" sz="2000" dirty="0" smtClean="0"/>
              <a:t>Колесов</a:t>
            </a:r>
            <a:r>
              <a:rPr lang="en-US" sz="2000" dirty="0" smtClean="0"/>
              <a:t>,</a:t>
            </a:r>
            <a:r>
              <a:rPr lang="ru-RU" sz="2000" dirty="0" smtClean="0"/>
              <a:t>  Р</a:t>
            </a:r>
            <a:r>
              <a:rPr lang="en-US" sz="2000" dirty="0" smtClean="0"/>
              <a:t>.</a:t>
            </a:r>
            <a:r>
              <a:rPr lang="ru-RU" sz="2000" dirty="0" smtClean="0"/>
              <a:t>Д</a:t>
            </a:r>
            <a:r>
              <a:rPr lang="en-US" sz="2000" dirty="0" smtClean="0"/>
              <a:t>.</a:t>
            </a:r>
            <a:r>
              <a:rPr lang="ru-RU" sz="2000" dirty="0" smtClean="0"/>
              <a:t>Маш</a:t>
            </a:r>
            <a:r>
              <a:rPr lang="en-US" sz="2000" dirty="0" smtClean="0"/>
              <a:t>,</a:t>
            </a:r>
            <a:r>
              <a:rPr lang="ru-RU" sz="2000" dirty="0" smtClean="0"/>
              <a:t>  И</a:t>
            </a:r>
            <a:r>
              <a:rPr lang="en-US" sz="2000" dirty="0" smtClean="0"/>
              <a:t>.</a:t>
            </a:r>
            <a:r>
              <a:rPr lang="ru-RU" sz="2000" dirty="0" smtClean="0"/>
              <a:t>Н</a:t>
            </a:r>
            <a:r>
              <a:rPr lang="en-US" sz="2000" dirty="0" smtClean="0"/>
              <a:t>.</a:t>
            </a:r>
            <a:r>
              <a:rPr lang="ru-RU" sz="2000" dirty="0" smtClean="0"/>
              <a:t>Беляев</a:t>
            </a:r>
            <a:r>
              <a:rPr lang="en-US" sz="2000" dirty="0" smtClean="0"/>
              <a:t>;  </a:t>
            </a:r>
            <a:r>
              <a:rPr lang="ru-RU" sz="2000" dirty="0" smtClean="0"/>
              <a:t>г</a:t>
            </a:r>
            <a:r>
              <a:rPr lang="en-US" sz="2000" dirty="0" smtClean="0"/>
              <a:t>.</a:t>
            </a:r>
            <a:r>
              <a:rPr lang="ru-RU" sz="2000" dirty="0" smtClean="0"/>
              <a:t> Москва</a:t>
            </a:r>
            <a:r>
              <a:rPr lang="en-US" sz="2000" dirty="0" smtClean="0"/>
              <a:t>; </a:t>
            </a:r>
            <a:r>
              <a:rPr lang="ru-RU" sz="2000" dirty="0" smtClean="0"/>
              <a:t>Рекомендовано Министерством  образования  и  науки Российской  Федерации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Книга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smtClean="0"/>
              <a:t>“</a:t>
            </a:r>
            <a:r>
              <a:rPr lang="ru-RU" sz="2000" dirty="0" smtClean="0"/>
              <a:t>Анатомический</a:t>
            </a:r>
            <a:r>
              <a:rPr lang="en-US" sz="2000" dirty="0" smtClean="0"/>
              <a:t> </a:t>
            </a:r>
            <a:r>
              <a:rPr lang="ru-RU" sz="2000" dirty="0" smtClean="0"/>
              <a:t> атлас</a:t>
            </a:r>
            <a:r>
              <a:rPr lang="en-US" sz="2000" dirty="0" smtClean="0"/>
              <a:t>”  </a:t>
            </a:r>
            <a:r>
              <a:rPr lang="ru-RU" sz="2000" dirty="0" smtClean="0"/>
              <a:t>Тревор</a:t>
            </a:r>
            <a:r>
              <a:rPr lang="ru-RU" sz="2000" dirty="0" smtClean="0"/>
              <a:t>  </a:t>
            </a:r>
            <a:r>
              <a:rPr lang="ru-RU" sz="2000" dirty="0" smtClean="0"/>
              <a:t>Уэстон</a:t>
            </a:r>
            <a:r>
              <a:rPr lang="en-US" sz="2000" dirty="0" smtClean="0"/>
              <a:t>, </a:t>
            </a:r>
            <a:r>
              <a:rPr lang="ru-RU" sz="2000" dirty="0" smtClean="0"/>
              <a:t>Доктор Медицины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Youtube</a:t>
            </a:r>
            <a:endParaRPr lang="en-US" sz="2000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56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Органы кровеносной системы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18772"/>
            <a:ext cx="8229600" cy="1008112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Система  органов  кровообращение  состоит  из  сердце  и  кровеносных  сосудов</a:t>
            </a:r>
            <a:r>
              <a:rPr lang="en-US" dirty="0" smtClean="0"/>
              <a:t>:</a:t>
            </a:r>
            <a:r>
              <a:rPr lang="ru-RU" dirty="0" smtClean="0"/>
              <a:t>  артерий</a:t>
            </a:r>
            <a:r>
              <a:rPr lang="en-US" dirty="0" smtClean="0"/>
              <a:t>, </a:t>
            </a:r>
            <a:r>
              <a:rPr lang="ru-RU" dirty="0" smtClean="0"/>
              <a:t>вен  и  капилляров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0180" name="Picture 4" descr="Картинки по запросу артерия и ве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429000"/>
            <a:ext cx="4929064" cy="24482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7" name="Управляющая кнопка: назад 6">
            <a:hlinkClick r:id="rId4" action="ppaction://hlinksldjump" highlightClick="1"/>
          </p:cNvPr>
          <p:cNvSpPr/>
          <p:nvPr/>
        </p:nvSpPr>
        <p:spPr>
          <a:xfrm>
            <a:off x="8384336" y="6399396"/>
            <a:ext cx="759664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8198874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2530" name="Picture 2" descr="Картинки по запросу анимация сердце бьетс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472" y="2726884"/>
            <a:ext cx="2333625" cy="3819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56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Сердце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12876"/>
            <a:ext cx="8229600" cy="2232248"/>
          </a:xfrm>
          <a:ln w="28575">
            <a:solidFill>
              <a:srgbClr val="FFFF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Сердце человека</a:t>
            </a:r>
            <a:r>
              <a:rPr lang="ru-RU" sz="2400" dirty="0" smtClean="0"/>
              <a:t>— это конусообразный полый мышечный орган, в который поступает кровь из впадающих в него венозных стволов и перекачивающий её в артерии, которые примыкают к сердцу. </a:t>
            </a:r>
            <a:endParaRPr lang="en-US" sz="2400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94" y="278580"/>
            <a:ext cx="8305800" cy="908664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Строение сердца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54274" name="Picture 2" descr="Строение серд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4025670" cy="3168352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54276" name="Picture 4" descr="Строение серд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80928"/>
            <a:ext cx="4178594" cy="3168352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</p:pic>
      <p:sp>
        <p:nvSpPr>
          <p:cNvPr id="5" name="Управляющая кнопка: назад 4">
            <a:hlinkClick r:id="rId5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1504"/>
            <a:ext cx="8305800" cy="1082384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C</a:t>
            </a:r>
            <a:r>
              <a:rPr lang="ru-RU" dirty="0" smtClean="0">
                <a:solidFill>
                  <a:srgbClr val="92D050"/>
                </a:solidFill>
              </a:rPr>
              <a:t>ердечный цикл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6696744" cy="468052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368592"/>
            <a:ext cx="8305800" cy="720096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Клапаны сердца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7" y="1988808"/>
            <a:ext cx="8259763" cy="4293096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2970330" cy="1728192"/>
          </a:xfrm>
          <a:prstGeom prst="rect">
            <a:avLst/>
          </a:prstGeom>
        </p:spPr>
      </p:pic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772816"/>
            <a:ext cx="2753137" cy="1656184"/>
          </a:xfrm>
          <a:prstGeom prst="rect">
            <a:avLst/>
          </a:prstGeom>
        </p:spPr>
      </p:pic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4509120"/>
            <a:ext cx="2314898" cy="15242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3645024"/>
            <a:ext cx="2592288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Систола предсердий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3645024"/>
            <a:ext cx="2736304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Систола желудочков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95836" y="6237312"/>
            <a:ext cx="2664296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Общая пауза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9100" y="368592"/>
            <a:ext cx="8305800" cy="100811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Клапаны сердца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56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Болезни сердца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760"/>
            <a:ext cx="8229600" cy="4428488"/>
          </a:xfrm>
          <a:ln w="28575">
            <a:solidFill>
              <a:srgbClr val="FFFF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Заболевания сердца</a:t>
            </a:r>
            <a:r>
              <a:rPr lang="ru-RU" sz="1800" dirty="0" smtClean="0"/>
              <a:t> (</a:t>
            </a:r>
            <a:r>
              <a:rPr lang="ru-RU" sz="1800" b="1" dirty="0" smtClean="0"/>
              <a:t>болезни сердца</a:t>
            </a:r>
            <a:r>
              <a:rPr lang="ru-RU" sz="1800" dirty="0" smtClean="0"/>
              <a:t>) — группа заболеваний, проявляющихся нарушением нормального функционирования сердца. Могут быть обусловлены поражением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hlinkClick r:id="rId2" tooltip="Эпикард (страница отсутствует)"/>
              </a:rPr>
              <a:t>эпикарда</a:t>
            </a:r>
            <a:r>
              <a:rPr lang="ru-RU" sz="1800" dirty="0" smtClean="0"/>
              <a:t>, </a:t>
            </a:r>
            <a:r>
              <a:rPr lang="ru-RU" sz="1800" dirty="0" smtClean="0">
                <a:hlinkClick r:id="rId3" tooltip="Перикард"/>
              </a:rPr>
              <a:t>перикарда</a:t>
            </a:r>
            <a:r>
              <a:rPr lang="ru-RU" sz="1800" dirty="0" smtClean="0"/>
              <a:t>, </a:t>
            </a:r>
            <a:r>
              <a:rPr lang="ru-RU" sz="1800" dirty="0" smtClean="0">
                <a:hlinkClick r:id="rId4" tooltip="Миокард"/>
              </a:rPr>
              <a:t>миокарда</a:t>
            </a:r>
            <a:r>
              <a:rPr lang="ru-RU" sz="1800" dirty="0" smtClean="0"/>
              <a:t>, 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hlinkClick r:id="rId5" tooltip="Эндокард"/>
              </a:rPr>
              <a:t>эндокарда</a:t>
            </a:r>
            <a:r>
              <a:rPr lang="ru-RU" sz="1800" dirty="0" smtClean="0"/>
              <a:t>, клапанного аппарата сердца, сосудов сердца.</a:t>
            </a:r>
          </a:p>
          <a:p>
            <a:pPr>
              <a:buNone/>
            </a:pPr>
            <a:r>
              <a:rPr lang="ru-RU" sz="1800" dirty="0" smtClean="0"/>
              <a:t>Заболевания сердца могут длительное время протекать в скрытой форме, клинически никак себя не проявляя. Наряду с различными опухолями именно эти болезни являются сегодня главной причиной преждевременной смерти людей в развитых странах.</a:t>
            </a:r>
          </a:p>
          <a:p>
            <a:pPr>
              <a:buNone/>
            </a:pPr>
            <a:r>
              <a:rPr lang="ru-RU" sz="1800" dirty="0" smtClean="0"/>
              <a:t>Бесперебойная работа системы кровообращения, состоящей из сердца, как мышечного насоса и сети кровеносных сосудов, — необходимое условие нормального функционирования организма.</a:t>
            </a:r>
          </a:p>
          <a:p>
            <a:pPr>
              <a:buNone/>
            </a:pPr>
            <a:r>
              <a:rPr lang="ru-RU" sz="1800" dirty="0" smtClean="0"/>
              <a:t>Согласно исследованиям Национального института сердца, лёгких и крови во </a:t>
            </a:r>
            <a:r>
              <a:rPr lang="ru-RU" sz="1800" dirty="0" smtClean="0"/>
              <a:t>Фрамингеме</a:t>
            </a:r>
            <a:r>
              <a:rPr lang="ru-RU" sz="1800" dirty="0" smtClean="0"/>
              <a:t> (США), наиболее важными факторами развития </a:t>
            </a:r>
            <a:r>
              <a:rPr lang="ru-RU" sz="1800" dirty="0" smtClean="0"/>
              <a:t>сердечно-сосудистых</a:t>
            </a:r>
            <a:r>
              <a:rPr lang="ru-RU" sz="1800" dirty="0" smtClean="0"/>
              <a:t> заболеваний у людей являются ожирение, малоподвижный образ жизни и курение.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8262492" y="6399396"/>
            <a:ext cx="945126" cy="45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0152_TF02901024_TF02901024.potx" id="{D1BF71CF-48A8-4CA5-9536-5C6BD00C3639}" vid="{9DC5761E-4E24-4255-A17D-0FB3B0F561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682</TotalTime>
  <Words>399</Words>
  <Application>Microsoft Office PowerPoint</Application>
  <PresentationFormat>Экран (4:3)</PresentationFormat>
  <Paragraphs>71</Paragraphs>
  <Slides>20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Тема1</vt:lpstr>
      <vt:lpstr>Кровеносная система человека</vt:lpstr>
      <vt:lpstr>Содержание</vt:lpstr>
      <vt:lpstr>Органы кровеносной системы</vt:lpstr>
      <vt:lpstr>Сердце</vt:lpstr>
      <vt:lpstr>Строение сердца</vt:lpstr>
      <vt:lpstr>Cердечный цикл</vt:lpstr>
      <vt:lpstr>Клапаны сердца</vt:lpstr>
      <vt:lpstr>Слайд 8</vt:lpstr>
      <vt:lpstr>Болезни сердца</vt:lpstr>
      <vt:lpstr>Видео про сердце</vt:lpstr>
      <vt:lpstr>Кровообращение</vt:lpstr>
      <vt:lpstr>Движение  жидкости, составляющие среды нашего организма </vt:lpstr>
      <vt:lpstr>Слайд 13</vt:lpstr>
      <vt:lpstr>Строение артерии</vt:lpstr>
      <vt:lpstr>Строение вены</vt:lpstr>
      <vt:lpstr>Строение капилляров</vt:lpstr>
      <vt:lpstr>Артериальное давление</vt:lpstr>
      <vt:lpstr>Заключение </vt:lpstr>
      <vt:lpstr>Слайд 19</vt:lpstr>
      <vt:lpstr>Источник</vt:lpstr>
    </vt:vector>
  </TitlesOfParts>
  <Manager>Дмитриева Раиса Валерьевна</Manager>
  <Company>Образовательный центр "НИВА"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2017</dc:title>
  <dc:subject>Кровеносная система человека</dc:subject>
  <dc:creator>Хан Фейсал</dc:creator>
  <cp:lastModifiedBy>Oksana</cp:lastModifiedBy>
  <cp:revision>66</cp:revision>
  <dcterms:created xsi:type="dcterms:W3CDTF">2017-04-02T13:28:48Z</dcterms:created>
  <dcterms:modified xsi:type="dcterms:W3CDTF">2017-05-19T09:37:03Z</dcterms:modified>
</cp:coreProperties>
</file>